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1031" r:id="rId2"/>
    <p:sldId id="1468" r:id="rId3"/>
    <p:sldId id="1501" r:id="rId4"/>
    <p:sldId id="1502" r:id="rId5"/>
    <p:sldId id="1503" r:id="rId6"/>
    <p:sldId id="1504" r:id="rId7"/>
    <p:sldId id="1505" r:id="rId8"/>
    <p:sldId id="1506" r:id="rId9"/>
    <p:sldId id="1532" r:id="rId10"/>
    <p:sldId id="1508" r:id="rId11"/>
    <p:sldId id="1533" r:id="rId12"/>
    <p:sldId id="1534" r:id="rId13"/>
    <p:sldId id="1539" r:id="rId14"/>
    <p:sldId id="1535" r:id="rId15"/>
    <p:sldId id="1536" r:id="rId16"/>
    <p:sldId id="1540" r:id="rId17"/>
    <p:sldId id="1537" r:id="rId18"/>
    <p:sldId id="1542" r:id="rId19"/>
    <p:sldId id="1475" r:id="rId20"/>
    <p:sldId id="1515" r:id="rId21"/>
    <p:sldId id="1538" r:id="rId22"/>
    <p:sldId id="1476" r:id="rId23"/>
    <p:sldId id="1516" r:id="rId24"/>
    <p:sldId id="1477" r:id="rId25"/>
    <p:sldId id="1517" r:id="rId26"/>
    <p:sldId id="1478" r:id="rId27"/>
    <p:sldId id="1518" r:id="rId28"/>
    <p:sldId id="1479" r:id="rId29"/>
    <p:sldId id="1519" r:id="rId30"/>
    <p:sldId id="1480" r:id="rId31"/>
    <p:sldId id="1520" r:id="rId32"/>
    <p:sldId id="1481" r:id="rId33"/>
    <p:sldId id="1521" r:id="rId34"/>
    <p:sldId id="1482" r:id="rId35"/>
    <p:sldId id="1522" r:id="rId36"/>
    <p:sldId id="1483" r:id="rId37"/>
    <p:sldId id="1523" r:id="rId38"/>
    <p:sldId id="1484" r:id="rId39"/>
    <p:sldId id="1524" r:id="rId40"/>
    <p:sldId id="1485" r:id="rId41"/>
    <p:sldId id="1525" r:id="rId42"/>
    <p:sldId id="1486" r:id="rId43"/>
    <p:sldId id="1526" r:id="rId44"/>
    <p:sldId id="1487" r:id="rId45"/>
    <p:sldId id="1527" r:id="rId46"/>
    <p:sldId id="1488" r:id="rId47"/>
    <p:sldId id="1528" r:id="rId48"/>
    <p:sldId id="1489" r:id="rId49"/>
    <p:sldId id="1529" r:id="rId50"/>
    <p:sldId id="1490" r:id="rId51"/>
    <p:sldId id="1530" r:id="rId52"/>
    <p:sldId id="1491" r:id="rId53"/>
    <p:sldId id="1531" r:id="rId54"/>
    <p:sldId id="1492" r:id="rId55"/>
    <p:sldId id="1493" r:id="rId56"/>
    <p:sldId id="1104" r:id="rId57"/>
    <p:sldId id="1105" r:id="rId58"/>
    <p:sldId id="1123" r:id="rId59"/>
    <p:sldId id="1125" r:id="rId60"/>
    <p:sldId id="1127" r:id="rId61"/>
    <p:sldId id="1128" r:id="rId62"/>
    <p:sldId id="1130" r:id="rId63"/>
    <p:sldId id="1133" r:id="rId64"/>
    <p:sldId id="1135" r:id="rId65"/>
    <p:sldId id="1137" r:id="rId66"/>
    <p:sldId id="1138" r:id="rId67"/>
    <p:sldId id="1139" r:id="rId68"/>
    <p:sldId id="1140" r:id="rId69"/>
    <p:sldId id="1141" r:id="rId70"/>
    <p:sldId id="1142" r:id="rId71"/>
    <p:sldId id="1143" r:id="rId72"/>
    <p:sldId id="1144" r:id="rId73"/>
    <p:sldId id="1149" r:id="rId74"/>
    <p:sldId id="1150" r:id="rId75"/>
    <p:sldId id="1145" r:id="rId76"/>
    <p:sldId id="1494" r:id="rId77"/>
    <p:sldId id="1495" r:id="rId78"/>
    <p:sldId id="1496" r:id="rId79"/>
    <p:sldId id="1497" r:id="rId80"/>
    <p:sldId id="1498" r:id="rId81"/>
    <p:sldId id="1499" r:id="rId82"/>
    <p:sldId id="1148" r:id="rId83"/>
    <p:sldId id="1467" r:id="rId84"/>
  </p:sldIdLst>
  <p:sldSz cx="12192000" cy="6858000"/>
  <p:notesSz cx="7104063" cy="10234613"/>
  <p:embeddedFontLst>
    <p:embeddedFont>
      <p:font typeface="Calibri" panose="020F0502020204030204" pitchFamily="34" charset="0"/>
      <p:regular r:id="rId86"/>
      <p:bold r:id="rId87"/>
      <p:italic r:id="rId88"/>
      <p:boldItalic r:id="rId89"/>
    </p:embeddedFont>
    <p:embeddedFont>
      <p:font typeface="Cambria Math" panose="02040503050406030204" pitchFamily="18" charset="0"/>
      <p:regular r:id="rId90"/>
    </p:embeddedFont>
    <p:embeddedFont>
      <p:font typeface="Libre Franklin" pitchFamily="2" charset="0"/>
      <p:regular r:id="rId91"/>
      <p:bold r:id="rId92"/>
      <p:italic r:id="rId93"/>
      <p:boldItalic r:id="rId94"/>
    </p:embeddedFont>
    <p:embeddedFont>
      <p:font typeface="Microsoft Sans Serif" panose="020B0604020202020204" pitchFamily="34" charset="0"/>
      <p:regular r:id="rId95"/>
    </p:embeddedFont>
    <p:embeddedFont>
      <p:font typeface="Noto Sans Symbols" panose="020B0604020202020204"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4" roundtripDataSignature="AMtx7miW9Woo3fcGF6jBp+O7oEAbnb4p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 saada" initials="" lastIdx="19" clrIdx="0"/>
  <p:cmAuthor id="2" name="Alessandra Capurro" initials=""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17" autoAdjust="0"/>
    <p:restoredTop sz="94249" autoAdjust="0"/>
  </p:normalViewPr>
  <p:slideViewPr>
    <p:cSldViewPr snapToGrid="0">
      <p:cViewPr varScale="1">
        <p:scale>
          <a:sx n="63" d="100"/>
          <a:sy n="63" d="100"/>
        </p:scale>
        <p:origin x="5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268"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18.xml"/><Relationship Id="rId266" Type="http://schemas.openxmlformats.org/officeDocument/2006/relationships/presProps" Target="pres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 Target="slides/slide2.xml"/><Relationship Id="rId264" Type="http://customschemas.google.com/relationships/presentationmetadata" Target="metadata"/><Relationship Id="rId269"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267" Type="http://schemas.openxmlformats.org/officeDocument/2006/relationships/viewProps" Target="viewProps.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3508"/>
          </a:xfrm>
          <a:prstGeom prst="rect">
            <a:avLst/>
          </a:prstGeom>
          <a:noFill/>
          <a:ln>
            <a:noFill/>
          </a:ln>
        </p:spPr>
        <p:txBody>
          <a:bodyPr spcFirstLastPara="1" wrap="square" lIns="99059" tIns="49516" rIns="99059" bIns="49516"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0"/>
            <a:ext cx="3078427" cy="513508"/>
          </a:xfrm>
          <a:prstGeom prst="rect">
            <a:avLst/>
          </a:prstGeom>
          <a:noFill/>
          <a:ln>
            <a:noFill/>
          </a:ln>
        </p:spPr>
        <p:txBody>
          <a:bodyPr spcFirstLastPara="1" wrap="square" lIns="99059" tIns="49516" rIns="99059" bIns="49516"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7" cy="513507"/>
          </a:xfrm>
          <a:prstGeom prst="rect">
            <a:avLst/>
          </a:prstGeom>
          <a:noFill/>
          <a:ln>
            <a:noFill/>
          </a:ln>
        </p:spPr>
        <p:txBody>
          <a:bodyPr spcFirstLastPara="1" wrap="square" lIns="99059" tIns="49516" rIns="99059" bIns="49516"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9059" tIns="49516" rIns="99059" bIns="49516" anchor="b" anchorCtr="0">
            <a:noAutofit/>
          </a:bodyPr>
          <a:lstStyle/>
          <a:p>
            <a:pPr algn="r">
              <a:buSzPts val="1200"/>
            </a:pPr>
            <a:fld id="{00000000-1234-1234-1234-123412341234}" type="slidenum">
              <a:rPr lang="fr-CH" sz="1300" smtClean="0">
                <a:solidFill>
                  <a:schemeClr val="dk1"/>
                </a:solidFill>
                <a:latin typeface="Calibri"/>
                <a:ea typeface="Calibri"/>
                <a:cs typeface="Calibri"/>
                <a:sym typeface="Calibri"/>
              </a:rPr>
              <a:pPr algn="r">
                <a:buSzPts val="1200"/>
              </a:pPr>
              <a:t>‹Nr.›</a:t>
            </a:fld>
            <a:endParaRPr lang="fr-CH"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D2117F-F988-4F58-9744-3E2846B20B6B}" type="slidenum">
              <a:rPr lang="de-DE" smtClean="0"/>
              <a:t>48</a:t>
            </a:fld>
            <a:endParaRPr lang="de-DE"/>
          </a:p>
        </p:txBody>
      </p:sp>
    </p:spTree>
    <p:extLst>
      <p:ext uri="{BB962C8B-B14F-4D97-AF65-F5344CB8AC3E}">
        <p14:creationId xmlns:p14="http://schemas.microsoft.com/office/powerpoint/2010/main" val="3143913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p:cSld name="Diapositive de titre">
    <p:spTree>
      <p:nvGrpSpPr>
        <p:cNvPr id="1" name="Shape 16"/>
        <p:cNvGrpSpPr/>
        <p:nvPr/>
      </p:nvGrpSpPr>
      <p:grpSpPr>
        <a:xfrm>
          <a:off x="0" y="0"/>
          <a:ext cx="0" cy="0"/>
          <a:chOff x="0" y="0"/>
          <a:chExt cx="0" cy="0"/>
        </a:xfrm>
      </p:grpSpPr>
      <p:pic>
        <p:nvPicPr>
          <p:cNvPr id="17" name="Google Shape;17;p36"/>
          <p:cNvPicPr preferRelativeResize="0"/>
          <p:nvPr/>
        </p:nvPicPr>
        <p:blipFill rotWithShape="1">
          <a:blip r:embed="rId2">
            <a:alphaModFix/>
          </a:blip>
          <a:srcRect l="5597" r="5597"/>
          <a:stretch/>
        </p:blipFill>
        <p:spPr>
          <a:xfrm>
            <a:off x="1775885" y="0"/>
            <a:ext cx="10416116" cy="6597651"/>
          </a:xfrm>
          <a:prstGeom prst="rect">
            <a:avLst/>
          </a:prstGeom>
          <a:noFill/>
          <a:ln>
            <a:noFill/>
          </a:ln>
        </p:spPr>
      </p:pic>
      <p:sp>
        <p:nvSpPr>
          <p:cNvPr id="18" name="Google Shape;18;p36"/>
          <p:cNvSpPr>
            <a:spLocks noGrp="1"/>
          </p:cNvSpPr>
          <p:nvPr>
            <p:ph type="pic" idx="2"/>
          </p:nvPr>
        </p:nvSpPr>
        <p:spPr>
          <a:xfrm>
            <a:off x="1775885" y="0"/>
            <a:ext cx="10416116" cy="6597651"/>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6"/>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36"/>
          <p:cNvPicPr preferRelativeResize="0"/>
          <p:nvPr/>
        </p:nvPicPr>
        <p:blipFill rotWithShape="1">
          <a:blip r:embed="rId3">
            <a:alphaModFix/>
          </a:blip>
          <a:srcRect/>
          <a:stretch/>
        </p:blipFill>
        <p:spPr>
          <a:xfrm>
            <a:off x="110197" y="107045"/>
            <a:ext cx="1567068" cy="678207"/>
          </a:xfrm>
          <a:prstGeom prst="rect">
            <a:avLst/>
          </a:prstGeom>
          <a:noFill/>
          <a:ln>
            <a:noFill/>
          </a:ln>
        </p:spPr>
      </p:pic>
      <p:sp>
        <p:nvSpPr>
          <p:cNvPr id="22" name="Google Shape;22;p36"/>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6"/>
          <p:cNvPicPr preferRelativeResize="0"/>
          <p:nvPr/>
        </p:nvPicPr>
        <p:blipFill rotWithShape="1">
          <a:blip r:embed="rId4">
            <a:alphaModFix/>
          </a:blip>
          <a:srcRect/>
          <a:stretch/>
        </p:blipFill>
        <p:spPr>
          <a:xfrm>
            <a:off x="174675" y="6390510"/>
            <a:ext cx="770371" cy="321145"/>
          </a:xfrm>
          <a:prstGeom prst="rect">
            <a:avLst/>
          </a:prstGeom>
          <a:noFill/>
          <a:ln>
            <a:noFill/>
          </a:ln>
        </p:spPr>
      </p:pic>
      <p:sp>
        <p:nvSpPr>
          <p:cNvPr id="2" name="hlSlideMaster.Diapositive de titreHeader" descr=".">
            <a:extLst>
              <a:ext uri="{FF2B5EF4-FFF2-40B4-BE49-F238E27FC236}">
                <a16:creationId xmlns:a16="http://schemas.microsoft.com/office/drawing/2014/main" id="{F5FB5A78-1F72-47EE-8F88-7EE38D4058F0}"/>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Diapositive de titreFooter" descr=".">
            <a:extLst>
              <a:ext uri="{FF2B5EF4-FFF2-40B4-BE49-F238E27FC236}">
                <a16:creationId xmlns:a16="http://schemas.microsoft.com/office/drawing/2014/main" id="{8B6651DB-4541-4ABE-9ABB-FBD91F32E803}"/>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4"/>
        <p:cNvGrpSpPr/>
        <p:nvPr/>
      </p:nvGrpSpPr>
      <p:grpSpPr>
        <a:xfrm>
          <a:off x="0" y="0"/>
          <a:ext cx="0" cy="0"/>
          <a:chOff x="0" y="0"/>
          <a:chExt cx="0" cy="0"/>
        </a:xfrm>
      </p:grpSpPr>
      <p:sp>
        <p:nvSpPr>
          <p:cNvPr id="25" name="Google Shape;25;p42"/>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2"/>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42"/>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et contenuHeader" descr=".">
            <a:extLst>
              <a:ext uri="{FF2B5EF4-FFF2-40B4-BE49-F238E27FC236}">
                <a16:creationId xmlns:a16="http://schemas.microsoft.com/office/drawing/2014/main" id="{3BBB4C03-BE5C-45A1-AD33-0529FFE91FDC}"/>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et contenuFooter" descr=".">
            <a:extLst>
              <a:ext uri="{FF2B5EF4-FFF2-40B4-BE49-F238E27FC236}">
                <a16:creationId xmlns:a16="http://schemas.microsoft.com/office/drawing/2014/main" id="{9595244C-A4E4-4BCB-8DE1-A71425E798EB}"/>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Diapositive de titre">
  <p:cSld name="1_Diapositive de titre">
    <p:spTree>
      <p:nvGrpSpPr>
        <p:cNvPr id="1" name="Shape 43"/>
        <p:cNvGrpSpPr/>
        <p:nvPr/>
      </p:nvGrpSpPr>
      <p:grpSpPr>
        <a:xfrm>
          <a:off x="0" y="0"/>
          <a:ext cx="0" cy="0"/>
          <a:chOff x="0" y="0"/>
          <a:chExt cx="0" cy="0"/>
        </a:xfrm>
      </p:grpSpPr>
      <p:sp>
        <p:nvSpPr>
          <p:cNvPr id="44" name="Google Shape;44;p49"/>
          <p:cNvSpPr>
            <a:spLocks noGrp="1"/>
          </p:cNvSpPr>
          <p:nvPr>
            <p:ph type="pic" idx="2"/>
          </p:nvPr>
        </p:nvSpPr>
        <p:spPr>
          <a:xfrm>
            <a:off x="1775885" y="613251"/>
            <a:ext cx="10416116" cy="6244749"/>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49"/>
          <p:cNvSpPr txBox="1">
            <a:spLocks noGrp="1"/>
          </p:cNvSpPr>
          <p:nvPr>
            <p:ph type="ctrTitle"/>
          </p:nvPr>
        </p:nvSpPr>
        <p:spPr>
          <a:xfrm>
            <a:off x="8540752" y="1048714"/>
            <a:ext cx="3651249" cy="3117849"/>
          </a:xfrm>
          <a:prstGeom prst="rect">
            <a:avLst/>
          </a:prstGeom>
          <a:solidFill>
            <a:schemeClr val="accent1"/>
          </a:solidFill>
          <a:ln>
            <a:noFill/>
          </a:ln>
        </p:spPr>
        <p:txBody>
          <a:bodyPr spcFirstLastPara="1" wrap="square" lIns="216000" tIns="0" rIns="72000" bIns="46800" anchor="ctr" anchorCtr="0">
            <a:normAutofit/>
          </a:bodyPr>
          <a:lstStyle>
            <a:lvl1pPr lvl="0" algn="l">
              <a:lnSpc>
                <a:spcPct val="90000"/>
              </a:lnSpc>
              <a:spcBef>
                <a:spcPts val="0"/>
              </a:spcBef>
              <a:spcAft>
                <a:spcPts val="0"/>
              </a:spcAft>
              <a:buClr>
                <a:schemeClr val="lt1"/>
              </a:buClr>
              <a:buSzPts val="4800"/>
              <a:buFont typeface="Libre Franklin"/>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9"/>
          <p:cNvSpPr txBox="1">
            <a:spLocks noGrp="1"/>
          </p:cNvSpPr>
          <p:nvPr>
            <p:ph type="subTitle" idx="1"/>
          </p:nvPr>
        </p:nvSpPr>
        <p:spPr>
          <a:xfrm>
            <a:off x="6102351" y="4166563"/>
            <a:ext cx="2438400" cy="2091267"/>
          </a:xfrm>
          <a:prstGeom prst="rect">
            <a:avLst/>
          </a:prstGeom>
          <a:solidFill>
            <a:schemeClr val="dk1"/>
          </a:solidFill>
          <a:ln>
            <a:noFill/>
          </a:ln>
        </p:spPr>
        <p:txBody>
          <a:bodyPr spcFirstLastPara="1" wrap="square" lIns="90000" tIns="45700" rIns="91425" bIns="45700" anchor="ctr" anchorCtr="0">
            <a:normAutofit/>
          </a:bodyPr>
          <a:lstStyle>
            <a:lvl1pPr lvl="0" algn="ctr">
              <a:lnSpc>
                <a:spcPct val="90000"/>
              </a:lnSpc>
              <a:spcBef>
                <a:spcPts val="1000"/>
              </a:spcBef>
              <a:spcAft>
                <a:spcPts val="0"/>
              </a:spcAft>
              <a:buSzPts val="1440"/>
              <a:buNone/>
              <a:defRPr sz="16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62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7" name="Google Shape;47;p49"/>
          <p:cNvPicPr preferRelativeResize="0"/>
          <p:nvPr/>
        </p:nvPicPr>
        <p:blipFill rotWithShape="1">
          <a:blip r:embed="rId2">
            <a:alphaModFix/>
          </a:blip>
          <a:srcRect/>
          <a:stretch/>
        </p:blipFill>
        <p:spPr>
          <a:xfrm>
            <a:off x="110197" y="107045"/>
            <a:ext cx="1567068" cy="678207"/>
          </a:xfrm>
          <a:prstGeom prst="rect">
            <a:avLst/>
          </a:prstGeom>
          <a:noFill/>
          <a:ln>
            <a:noFill/>
          </a:ln>
        </p:spPr>
      </p:pic>
      <p:sp>
        <p:nvSpPr>
          <p:cNvPr id="48" name="Google Shape;48;p49"/>
          <p:cNvSpPr txBox="1">
            <a:spLocks noGrp="1"/>
          </p:cNvSpPr>
          <p:nvPr>
            <p:ph type="body" idx="3"/>
          </p:nvPr>
        </p:nvSpPr>
        <p:spPr>
          <a:xfrm>
            <a:off x="8534400" y="6244168"/>
            <a:ext cx="2438400" cy="613833"/>
          </a:xfrm>
          <a:prstGeom prst="rect">
            <a:avLst/>
          </a:prstGeom>
          <a:solidFill>
            <a:schemeClr val="lt1"/>
          </a:solidFill>
          <a:ln>
            <a:noFill/>
          </a:ln>
        </p:spPr>
        <p:txBody>
          <a:bodyPr spcFirstLastPara="1" wrap="square" lIns="90000" tIns="45700" rIns="91425" bIns="45700" anchor="ctr" anchorCtr="0">
            <a:noAutofit/>
          </a:bodyPr>
          <a:lstStyle>
            <a:lvl1pPr marL="457200" lvl="0" indent="-228600" algn="ctr">
              <a:lnSpc>
                <a:spcPct val="90000"/>
              </a:lnSpc>
              <a:spcBef>
                <a:spcPts val="1000"/>
              </a:spcBef>
              <a:spcAft>
                <a:spcPts val="0"/>
              </a:spcAft>
              <a:buSzPts val="1320"/>
              <a:buNone/>
              <a:defRPr sz="1467"/>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49"/>
          <p:cNvPicPr preferRelativeResize="0"/>
          <p:nvPr/>
        </p:nvPicPr>
        <p:blipFill rotWithShape="1">
          <a:blip r:embed="rId3">
            <a:alphaModFix/>
          </a:blip>
          <a:srcRect/>
          <a:stretch/>
        </p:blipFill>
        <p:spPr>
          <a:xfrm>
            <a:off x="174675" y="6390510"/>
            <a:ext cx="770371" cy="321145"/>
          </a:xfrm>
          <a:prstGeom prst="rect">
            <a:avLst/>
          </a:prstGeom>
          <a:noFill/>
          <a:ln>
            <a:noFill/>
          </a:ln>
        </p:spPr>
      </p:pic>
      <p:sp>
        <p:nvSpPr>
          <p:cNvPr id="2" name="hlSlideMaster.1_Diapositive de titreHeader" descr=".">
            <a:extLst>
              <a:ext uri="{FF2B5EF4-FFF2-40B4-BE49-F238E27FC236}">
                <a16:creationId xmlns:a16="http://schemas.microsoft.com/office/drawing/2014/main" id="{0A304AB5-7387-42AF-976C-DE4537833340}"/>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1_Diapositive de titreFooter" descr=".">
            <a:extLst>
              <a:ext uri="{FF2B5EF4-FFF2-40B4-BE49-F238E27FC236}">
                <a16:creationId xmlns:a16="http://schemas.microsoft.com/office/drawing/2014/main" id="{1E0DA571-0D1C-41D7-9F3D-9A32F5295260}"/>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50"/>
        <p:cNvGrpSpPr/>
        <p:nvPr/>
      </p:nvGrpSpPr>
      <p:grpSpPr>
        <a:xfrm>
          <a:off x="0" y="0"/>
          <a:ext cx="0" cy="0"/>
          <a:chOff x="0" y="0"/>
          <a:chExt cx="0" cy="0"/>
        </a:xfrm>
      </p:grpSpPr>
      <p:sp>
        <p:nvSpPr>
          <p:cNvPr id="51" name="Google Shape;51;p50"/>
          <p:cNvSpPr/>
          <p:nvPr/>
        </p:nvSpPr>
        <p:spPr>
          <a:xfrm>
            <a:off x="6096000" y="0"/>
            <a:ext cx="6096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2" name="Google Shape;52;p50"/>
          <p:cNvSpPr txBox="1">
            <a:spLocks noGrp="1"/>
          </p:cNvSpPr>
          <p:nvPr>
            <p:ph type="title"/>
          </p:nvPr>
        </p:nvSpPr>
        <p:spPr>
          <a:xfrm>
            <a:off x="6096000" y="1037168"/>
            <a:ext cx="5411893" cy="2391833"/>
          </a:xfrm>
          <a:prstGeom prst="rect">
            <a:avLst/>
          </a:prstGeom>
          <a:noFill/>
          <a:ln>
            <a:noFill/>
          </a:ln>
        </p:spPr>
        <p:txBody>
          <a:bodyPr spcFirstLastPara="1" wrap="square" lIns="180000" tIns="0" rIns="72000" bIns="46800" anchor="ctr" anchorCtr="0">
            <a:normAutofit/>
          </a:bodyPr>
          <a:lstStyle>
            <a:lvl1pPr lvl="0" algn="l">
              <a:lnSpc>
                <a:spcPct val="90000"/>
              </a:lnSpc>
              <a:spcBef>
                <a:spcPts val="0"/>
              </a:spcBef>
              <a:spcAft>
                <a:spcPts val="0"/>
              </a:spcAft>
              <a:buClr>
                <a:schemeClr val="lt1"/>
              </a:buClr>
              <a:buSzPts val="4267"/>
              <a:buFont typeface="Libre Franklin"/>
              <a:buNone/>
              <a:defRPr sz="4267">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body" idx="1"/>
          </p:nvPr>
        </p:nvSpPr>
        <p:spPr>
          <a:xfrm>
            <a:off x="6096000" y="3429000"/>
            <a:ext cx="5411893" cy="2875344"/>
          </a:xfrm>
          <a:prstGeom prst="rect">
            <a:avLst/>
          </a:prstGeom>
          <a:noFill/>
          <a:ln>
            <a:noFill/>
          </a:ln>
        </p:spPr>
        <p:txBody>
          <a:bodyPr spcFirstLastPara="1" wrap="square" lIns="180000" tIns="45700" rIns="91425" bIns="45700" anchor="t" anchorCtr="0">
            <a:normAutofit/>
          </a:bodyPr>
          <a:lstStyle>
            <a:lvl1pPr marL="457200" lvl="0" indent="-228600" algn="l">
              <a:lnSpc>
                <a:spcPct val="90000"/>
              </a:lnSpc>
              <a:spcBef>
                <a:spcPts val="1000"/>
              </a:spcBef>
              <a:spcAft>
                <a:spcPts val="0"/>
              </a:spcAft>
              <a:buSzPts val="216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918F8F"/>
                </a:solidFill>
              </a:defRPr>
            </a:lvl2pPr>
            <a:lvl3pPr marL="1371600" lvl="2" indent="-228600" algn="l">
              <a:lnSpc>
                <a:spcPct val="90000"/>
              </a:lnSpc>
              <a:spcBef>
                <a:spcPts val="500"/>
              </a:spcBef>
              <a:spcAft>
                <a:spcPts val="0"/>
              </a:spcAft>
              <a:buClr>
                <a:srgbClr val="918F8F"/>
              </a:buClr>
              <a:buSzPts val="1620"/>
              <a:buNone/>
              <a:defRPr sz="1800">
                <a:solidFill>
                  <a:srgbClr val="918F8F"/>
                </a:solidFill>
              </a:defRPr>
            </a:lvl3pPr>
            <a:lvl4pPr marL="1828800" lvl="3" indent="-228600" algn="l">
              <a:lnSpc>
                <a:spcPct val="90000"/>
              </a:lnSpc>
              <a:spcBef>
                <a:spcPts val="500"/>
              </a:spcBef>
              <a:spcAft>
                <a:spcPts val="0"/>
              </a:spcAft>
              <a:buClr>
                <a:srgbClr val="918F8F"/>
              </a:buClr>
              <a:buSzPts val="1600"/>
              <a:buNone/>
              <a:defRPr sz="1600">
                <a:solidFill>
                  <a:srgbClr val="918F8F"/>
                </a:solidFill>
              </a:defRPr>
            </a:lvl4pPr>
            <a:lvl5pPr marL="2286000" lvl="4" indent="-228600" algn="l">
              <a:lnSpc>
                <a:spcPct val="90000"/>
              </a:lnSpc>
              <a:spcBef>
                <a:spcPts val="500"/>
              </a:spcBef>
              <a:spcAft>
                <a:spcPts val="0"/>
              </a:spcAft>
              <a:buClr>
                <a:srgbClr val="918F8F"/>
              </a:buClr>
              <a:buSzPts val="1600"/>
              <a:buNone/>
              <a:defRPr sz="1600">
                <a:solidFill>
                  <a:srgbClr val="918F8F"/>
                </a:solidFill>
              </a:defRPr>
            </a:lvl5pPr>
            <a:lvl6pPr marL="2743200" lvl="5" indent="-228600" algn="l">
              <a:lnSpc>
                <a:spcPct val="90000"/>
              </a:lnSpc>
              <a:spcBef>
                <a:spcPts val="500"/>
              </a:spcBef>
              <a:spcAft>
                <a:spcPts val="0"/>
              </a:spcAft>
              <a:buClr>
                <a:srgbClr val="918F8F"/>
              </a:buClr>
              <a:buSzPts val="1600"/>
              <a:buNone/>
              <a:defRPr sz="1600">
                <a:solidFill>
                  <a:srgbClr val="918F8F"/>
                </a:solidFill>
              </a:defRPr>
            </a:lvl6pPr>
            <a:lvl7pPr marL="3200400" lvl="6" indent="-228600" algn="l">
              <a:lnSpc>
                <a:spcPct val="90000"/>
              </a:lnSpc>
              <a:spcBef>
                <a:spcPts val="500"/>
              </a:spcBef>
              <a:spcAft>
                <a:spcPts val="0"/>
              </a:spcAft>
              <a:buClr>
                <a:srgbClr val="918F8F"/>
              </a:buClr>
              <a:buSzPts val="1600"/>
              <a:buNone/>
              <a:defRPr sz="1600">
                <a:solidFill>
                  <a:srgbClr val="918F8F"/>
                </a:solidFill>
              </a:defRPr>
            </a:lvl7pPr>
            <a:lvl8pPr marL="3657600" lvl="7" indent="-228600" algn="l">
              <a:lnSpc>
                <a:spcPct val="90000"/>
              </a:lnSpc>
              <a:spcBef>
                <a:spcPts val="500"/>
              </a:spcBef>
              <a:spcAft>
                <a:spcPts val="0"/>
              </a:spcAft>
              <a:buClr>
                <a:srgbClr val="918F8F"/>
              </a:buClr>
              <a:buSzPts val="1600"/>
              <a:buNone/>
              <a:defRPr sz="1600">
                <a:solidFill>
                  <a:srgbClr val="918F8F"/>
                </a:solidFill>
              </a:defRPr>
            </a:lvl8pPr>
            <a:lvl9pPr marL="4114800" lvl="8" indent="-228600" algn="l">
              <a:lnSpc>
                <a:spcPct val="90000"/>
              </a:lnSpc>
              <a:spcBef>
                <a:spcPts val="500"/>
              </a:spcBef>
              <a:spcAft>
                <a:spcPts val="0"/>
              </a:spcAft>
              <a:buClr>
                <a:srgbClr val="918F8F"/>
              </a:buClr>
              <a:buSzPts val="1600"/>
              <a:buNone/>
              <a:defRPr sz="1600">
                <a:solidFill>
                  <a:srgbClr val="918F8F"/>
                </a:solidFill>
              </a:defRPr>
            </a:lvl9pPr>
          </a:lstStyle>
          <a:p>
            <a:endParaRPr/>
          </a:p>
        </p:txBody>
      </p:sp>
      <p:sp>
        <p:nvSpPr>
          <p:cNvPr id="54" name="Google Shape;54;p50"/>
          <p:cNvSpPr>
            <a:spLocks noGrp="1"/>
          </p:cNvSpPr>
          <p:nvPr>
            <p:ph type="pic" idx="2"/>
          </p:nvPr>
        </p:nvSpPr>
        <p:spPr>
          <a:xfrm>
            <a:off x="1206501" y="0"/>
            <a:ext cx="4889500"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5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5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Titre de sectionHeader" descr=".">
            <a:extLst>
              <a:ext uri="{FF2B5EF4-FFF2-40B4-BE49-F238E27FC236}">
                <a16:creationId xmlns:a16="http://schemas.microsoft.com/office/drawing/2014/main" id="{985933D0-821B-4DB2-9954-1A034245F2DC}"/>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Titre de sectionFooter" descr=".">
            <a:extLst>
              <a:ext uri="{FF2B5EF4-FFF2-40B4-BE49-F238E27FC236}">
                <a16:creationId xmlns:a16="http://schemas.microsoft.com/office/drawing/2014/main" id="{650639BE-C243-4D9F-B8AC-EB312D049271}"/>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66"/>
        <p:cNvGrpSpPr/>
        <p:nvPr/>
      </p:nvGrpSpPr>
      <p:grpSpPr>
        <a:xfrm>
          <a:off x="0" y="0"/>
          <a:ext cx="0" cy="0"/>
          <a:chOff x="0" y="0"/>
          <a:chExt cx="0" cy="0"/>
        </a:xfrm>
      </p:grpSpPr>
      <p:sp>
        <p:nvSpPr>
          <p:cNvPr id="67" name="Google Shape;67;p54"/>
          <p:cNvSpPr>
            <a:spLocks noGrp="1"/>
          </p:cNvSpPr>
          <p:nvPr>
            <p:ph type="pic" idx="2"/>
          </p:nvPr>
        </p:nvSpPr>
        <p:spPr>
          <a:xfrm>
            <a:off x="1206500" y="0"/>
            <a:ext cx="41931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54"/>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4"/>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54"/>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72" name="Google Shape;72;p54"/>
          <p:cNvSpPr txBox="1">
            <a:spLocks noGrp="1"/>
          </p:cNvSpPr>
          <p:nvPr>
            <p:ph type="title"/>
          </p:nvPr>
        </p:nvSpPr>
        <p:spPr>
          <a:xfrm>
            <a:off x="1206502" y="174710"/>
            <a:ext cx="4192693"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2_Titre et contenuHeader" descr=".">
            <a:extLst>
              <a:ext uri="{FF2B5EF4-FFF2-40B4-BE49-F238E27FC236}">
                <a16:creationId xmlns:a16="http://schemas.microsoft.com/office/drawing/2014/main" id="{83C57CB1-A489-4098-B464-D2D99501C696}"/>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et contenuFooter" descr=".">
            <a:extLst>
              <a:ext uri="{FF2B5EF4-FFF2-40B4-BE49-F238E27FC236}">
                <a16:creationId xmlns:a16="http://schemas.microsoft.com/office/drawing/2014/main" id="{71A19CB2-7C79-45E3-9FDD-6A1FFD5C96AE}"/>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73"/>
        <p:cNvGrpSpPr/>
        <p:nvPr/>
      </p:nvGrpSpPr>
      <p:grpSpPr>
        <a:xfrm>
          <a:off x="0" y="0"/>
          <a:ext cx="0" cy="0"/>
          <a:chOff x="0" y="0"/>
          <a:chExt cx="0" cy="0"/>
        </a:xfrm>
      </p:grpSpPr>
      <p:sp>
        <p:nvSpPr>
          <p:cNvPr id="74" name="Google Shape;74;p56"/>
          <p:cNvSpPr>
            <a:spLocks noGrp="1"/>
          </p:cNvSpPr>
          <p:nvPr>
            <p:ph type="pic" idx="2"/>
          </p:nvPr>
        </p:nvSpPr>
        <p:spPr>
          <a:xfrm>
            <a:off x="1206500" y="2084917"/>
            <a:ext cx="4193117" cy="4773083"/>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56"/>
          <p:cNvSpPr txBox="1">
            <a:spLocks noGrp="1"/>
          </p:cNvSpPr>
          <p:nvPr>
            <p:ph type="body" idx="1"/>
          </p:nvPr>
        </p:nvSpPr>
        <p:spPr>
          <a:xfrm>
            <a:off x="5399194" y="2084917"/>
            <a:ext cx="6108700" cy="4515696"/>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6"/>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56"/>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3_Titre et contenuHeader" descr=".">
            <a:extLst>
              <a:ext uri="{FF2B5EF4-FFF2-40B4-BE49-F238E27FC236}">
                <a16:creationId xmlns:a16="http://schemas.microsoft.com/office/drawing/2014/main" id="{2D3E9D90-7A4C-4A9A-8F03-1665555411F5}"/>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et contenuFooter" descr=".">
            <a:extLst>
              <a:ext uri="{FF2B5EF4-FFF2-40B4-BE49-F238E27FC236}">
                <a16:creationId xmlns:a16="http://schemas.microsoft.com/office/drawing/2014/main" id="{DCA060BB-F99F-461C-AC63-E35219506224}"/>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re seul">
  <p:cSld name="2_Titre seul">
    <p:spTree>
      <p:nvGrpSpPr>
        <p:cNvPr id="1" name="Shape 91"/>
        <p:cNvGrpSpPr/>
        <p:nvPr/>
      </p:nvGrpSpPr>
      <p:grpSpPr>
        <a:xfrm>
          <a:off x="0" y="0"/>
          <a:ext cx="0" cy="0"/>
          <a:chOff x="0" y="0"/>
          <a:chExt cx="0" cy="0"/>
        </a:xfrm>
      </p:grpSpPr>
      <p:sp>
        <p:nvSpPr>
          <p:cNvPr id="92" name="Google Shape;92;p59"/>
          <p:cNvSpPr>
            <a:spLocks noGrp="1"/>
          </p:cNvSpPr>
          <p:nvPr>
            <p:ph type="pic" idx="2"/>
          </p:nvPr>
        </p:nvSpPr>
        <p:spPr>
          <a:xfrm>
            <a:off x="1206501" y="0"/>
            <a:ext cx="10301817" cy="68580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Google Shape;93;p59"/>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59"/>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9"/>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2" name="hlSlideMaster.2_Titre seulHeader" descr=".">
            <a:extLst>
              <a:ext uri="{FF2B5EF4-FFF2-40B4-BE49-F238E27FC236}">
                <a16:creationId xmlns:a16="http://schemas.microsoft.com/office/drawing/2014/main" id="{4B4632AB-F90E-4F0A-9515-CE2C17B34CCB}"/>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2_Titre seulFooter" descr=".">
            <a:extLst>
              <a:ext uri="{FF2B5EF4-FFF2-40B4-BE49-F238E27FC236}">
                <a16:creationId xmlns:a16="http://schemas.microsoft.com/office/drawing/2014/main" id="{F8F98A15-77A3-4EAC-A160-1BA05791D58D}"/>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re seul">
  <p:cSld name="3_Titre seul">
    <p:spTree>
      <p:nvGrpSpPr>
        <p:cNvPr id="1" name="Shape 96"/>
        <p:cNvGrpSpPr/>
        <p:nvPr/>
      </p:nvGrpSpPr>
      <p:grpSpPr>
        <a:xfrm>
          <a:off x="0" y="0"/>
          <a:ext cx="0" cy="0"/>
          <a:chOff x="0" y="0"/>
          <a:chExt cx="0" cy="0"/>
        </a:xfrm>
      </p:grpSpPr>
      <p:sp>
        <p:nvSpPr>
          <p:cNvPr id="97" name="Google Shape;97;p60"/>
          <p:cNvSpPr>
            <a:spLocks noGrp="1"/>
          </p:cNvSpPr>
          <p:nvPr>
            <p:ph type="pic" idx="2"/>
          </p:nvPr>
        </p:nvSpPr>
        <p:spPr>
          <a:xfrm>
            <a:off x="1206501" y="4152899"/>
            <a:ext cx="10985500" cy="2705100"/>
          </a:xfrm>
          <a:prstGeom prst="rect">
            <a:avLst/>
          </a:prstGeom>
          <a:noFill/>
          <a:ln>
            <a:noFill/>
          </a:ln>
        </p:spPr>
        <p:txBody>
          <a:bodyPr spcFirstLastPara="1" wrap="square" lIns="180000" tIns="45700" rIns="91425" bIns="45700" anchor="t" anchorCtr="0">
            <a:normAutofit/>
          </a:bodyPr>
          <a:lstStyle>
            <a:lvl1pPr marR="0" lvl="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60"/>
          <p:cNvSpPr txBox="1">
            <a:spLocks noGrp="1"/>
          </p:cNvSpPr>
          <p:nvPr>
            <p:ph type="body" idx="1"/>
          </p:nvPr>
        </p:nvSpPr>
        <p:spPr>
          <a:xfrm>
            <a:off x="1206500" y="2084918"/>
            <a:ext cx="10195984" cy="1915583"/>
          </a:xfrm>
          <a:prstGeom prst="rect">
            <a:avLst/>
          </a:prstGeom>
          <a:noFill/>
          <a:ln>
            <a:noFill/>
          </a:ln>
        </p:spPr>
        <p:txBody>
          <a:bodyPr spcFirstLastPara="1" wrap="square" lIns="180000" tIns="45700" rIns="91425" bIns="45700" anchor="t" anchorCtr="0">
            <a:normAutofit/>
          </a:bodyPr>
          <a:lstStyle>
            <a:lvl1pPr marL="457200" lvl="0" indent="-331470" algn="l">
              <a:lnSpc>
                <a:spcPct val="90000"/>
              </a:lnSpc>
              <a:spcBef>
                <a:spcPts val="1000"/>
              </a:spcBef>
              <a:spcAft>
                <a:spcPts val="0"/>
              </a:spcAft>
              <a:buSzPts val="1620"/>
              <a:buChar char="▪"/>
              <a:defRPr/>
            </a:lvl1pPr>
            <a:lvl2pPr marL="914400" lvl="1" indent="-342900" algn="l">
              <a:lnSpc>
                <a:spcPct val="90000"/>
              </a:lnSpc>
              <a:spcBef>
                <a:spcPts val="500"/>
              </a:spcBef>
              <a:spcAft>
                <a:spcPts val="0"/>
              </a:spcAft>
              <a:buSzPts val="1800"/>
              <a:buChar char="•"/>
              <a:defRPr/>
            </a:lvl2pPr>
            <a:lvl3pPr marL="1371600" lvl="2" indent="-331469" algn="l">
              <a:lnSpc>
                <a:spcPct val="90000"/>
              </a:lnSpc>
              <a:spcBef>
                <a:spcPts val="500"/>
              </a:spcBef>
              <a:spcAft>
                <a:spcPts val="0"/>
              </a:spcAft>
              <a:buClr>
                <a:schemeClr val="dk1"/>
              </a:buClr>
              <a:buSzPts val="1620"/>
              <a:buChar char="▪"/>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60"/>
          <p:cNvSpPr txBox="1">
            <a:spLocks noGrp="1"/>
          </p:cNvSpPr>
          <p:nvPr>
            <p:ph type="dt" idx="10"/>
          </p:nvPr>
        </p:nvSpPr>
        <p:spPr>
          <a:xfrm rot="-5400000">
            <a:off x="-1628551" y="3704603"/>
            <a:ext cx="4454736" cy="12153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60"/>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0"/>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sp>
        <p:nvSpPr>
          <p:cNvPr id="102" name="Google Shape;102;p60"/>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hlSlideMaster.3_Titre seulHeader" descr=".">
            <a:extLst>
              <a:ext uri="{FF2B5EF4-FFF2-40B4-BE49-F238E27FC236}">
                <a16:creationId xmlns:a16="http://schemas.microsoft.com/office/drawing/2014/main" id="{77187034-CF9D-4EAE-A46A-34244A93246D}"/>
              </a:ext>
            </a:extLst>
          </p:cNvPr>
          <p:cNvSpPr txBox="1"/>
          <p:nvPr userDrawn="1"/>
        </p:nvSpPr>
        <p:spPr>
          <a:xfrm>
            <a:off x="0" y="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
        <p:nvSpPr>
          <p:cNvPr id="3" name="flSlideMaster.3_Titre seulFooter" descr=".">
            <a:extLst>
              <a:ext uri="{FF2B5EF4-FFF2-40B4-BE49-F238E27FC236}">
                <a16:creationId xmlns:a16="http://schemas.microsoft.com/office/drawing/2014/main" id="{639640EE-2029-4972-92B1-324762FB3D1E}"/>
              </a:ext>
            </a:extLst>
          </p:cNvPr>
          <p:cNvSpPr txBox="1"/>
          <p:nvPr userDrawn="1"/>
        </p:nvSpPr>
        <p:spPr>
          <a:xfrm>
            <a:off x="0" y="6537960"/>
            <a:ext cx="12192000" cy="223138"/>
          </a:xfrm>
          <a:prstGeom prst="rect">
            <a:avLst/>
          </a:prstGeom>
          <a:noFill/>
        </p:spPr>
        <p:txBody>
          <a:bodyPr vert="horz" rtlCol="0">
            <a:spAutoFit/>
          </a:bodyPr>
          <a:lstStyle/>
          <a:p>
            <a:pPr algn="l"/>
            <a:r>
              <a:rPr lang="de-DE" sz="850" b="0" i="0" u="none" baseline="0">
                <a:solidFill>
                  <a:srgbClr val="FFFFFF"/>
                </a:solidFill>
                <a:latin typeface="Microsoft Sans Serif" panose="020B0604020202020204" pitchFamily="34" charset="0"/>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360162FC-E8FF-4D52-8F53-8F2A2A3AD348}" type="datetime1">
              <a:rPr lang="de-CH" noProof="0" smtClean="0"/>
              <a:t>04.03.2025</a:t>
            </a:fld>
            <a:endParaRPr lang="de-CH" noProof="0" dirty="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dirty="0"/>
              <a:t>Organisationseinheit verbal – STRENG VERTRAULICH</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‹Nr.›</a:t>
            </a:fld>
            <a:endParaRPr lang="de-CH" noProof="0" dirty="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54529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1206501" y="174710"/>
            <a:ext cx="4889500" cy="1430337"/>
          </a:xfrm>
          <a:prstGeom prst="rect">
            <a:avLst/>
          </a:prstGeom>
          <a:noFill/>
          <a:ln>
            <a:noFill/>
          </a:ln>
        </p:spPr>
        <p:txBody>
          <a:bodyPr spcFirstLastPara="1" wrap="square" lIns="180000" tIns="0" rIns="72000" bIns="46800" anchor="t" anchorCtr="0">
            <a:normAutofit/>
          </a:bodyPr>
          <a:lstStyle>
            <a:lvl1pPr marR="0" lvl="0" algn="l" rtl="0">
              <a:lnSpc>
                <a:spcPct val="90000"/>
              </a:lnSpc>
              <a:spcBef>
                <a:spcPts val="0"/>
              </a:spcBef>
              <a:spcAft>
                <a:spcPts val="0"/>
              </a:spcAft>
              <a:buClr>
                <a:schemeClr val="dk1"/>
              </a:buClr>
              <a:buSzPts val="4267"/>
              <a:buFont typeface="Libre Franklin"/>
              <a:buNone/>
              <a:defRPr sz="4267" b="1"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1206501" y="2084917"/>
            <a:ext cx="10301817" cy="4515696"/>
          </a:xfrm>
          <a:prstGeom prst="rect">
            <a:avLst/>
          </a:prstGeom>
          <a:noFill/>
          <a:ln>
            <a:noFill/>
          </a:ln>
        </p:spPr>
        <p:txBody>
          <a:bodyPr spcFirstLastPara="1" wrap="square" lIns="180000" tIns="45700" rIns="91425" bIns="45700" anchor="t" anchorCtr="0">
            <a:normAutofit/>
          </a:bodyPr>
          <a:lstStyle>
            <a:lvl1pPr marL="457200" marR="0" lvl="0" indent="-365760" algn="l" rtl="0">
              <a:lnSpc>
                <a:spcPct val="90000"/>
              </a:lnSpc>
              <a:spcBef>
                <a:spcPts val="1000"/>
              </a:spcBef>
              <a:spcAft>
                <a:spcPts val="0"/>
              </a:spcAft>
              <a:buClr>
                <a:schemeClr val="accent1"/>
              </a:buClr>
              <a:buSzPts val="2160"/>
              <a:buFont typeface="Noto Sans Symbols"/>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5"/>
          <p:cNvSpPr txBox="1">
            <a:spLocks noGrp="1"/>
          </p:cNvSpPr>
          <p:nvPr>
            <p:ph type="ftr" idx="11"/>
          </p:nvPr>
        </p:nvSpPr>
        <p:spPr>
          <a:xfrm rot="-5400000">
            <a:off x="9487985" y="2498752"/>
            <a:ext cx="4724347" cy="68368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5"/>
          <p:cNvSpPr txBox="1">
            <a:spLocks noGrp="1"/>
          </p:cNvSpPr>
          <p:nvPr>
            <p:ph type="sldNum" idx="12"/>
          </p:nvPr>
        </p:nvSpPr>
        <p:spPr>
          <a:xfrm>
            <a:off x="11508317" y="260351"/>
            <a:ext cx="683683" cy="218069"/>
          </a:xfrm>
          <a:prstGeom prst="rect">
            <a:avLst/>
          </a:prstGeom>
          <a:noFill/>
          <a:ln>
            <a:noFill/>
          </a:ln>
        </p:spPr>
        <p:txBody>
          <a:bodyPr spcFirstLastPara="1" wrap="square" lIns="90000" tIns="0" rIns="90000" bIns="0" anchor="t" anchorCtr="0">
            <a:noAutofit/>
          </a:bodyPr>
          <a:lstStyle>
            <a:lvl1pPr marL="0" marR="0" lvl="0"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933"/>
              <a:buFont typeface="Arial"/>
              <a:buNone/>
              <a:defRPr sz="933" b="1" i="0" u="none" strike="noStrike" cap="none">
                <a:solidFill>
                  <a:schemeClr val="dk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fr-CH"/>
              <a:t>‹Nr.›</a:t>
            </a:fld>
            <a:endParaRPr/>
          </a:p>
        </p:txBody>
      </p:sp>
      <p:pic>
        <p:nvPicPr>
          <p:cNvPr id="14" name="Google Shape;14;p35"/>
          <p:cNvPicPr preferRelativeResize="0"/>
          <p:nvPr/>
        </p:nvPicPr>
        <p:blipFill rotWithShape="1">
          <a:blip r:embed="rId11">
            <a:alphaModFix/>
          </a:blip>
          <a:srcRect/>
          <a:stretch/>
        </p:blipFill>
        <p:spPr>
          <a:xfrm>
            <a:off x="173697" y="176445"/>
            <a:ext cx="871936" cy="377363"/>
          </a:xfrm>
          <a:prstGeom prst="rect">
            <a:avLst/>
          </a:prstGeom>
          <a:noFill/>
          <a:ln>
            <a:noFill/>
          </a:ln>
        </p:spPr>
      </p:pic>
      <p:pic>
        <p:nvPicPr>
          <p:cNvPr id="15" name="Google Shape;15;p35"/>
          <p:cNvPicPr preferRelativeResize="0"/>
          <p:nvPr/>
        </p:nvPicPr>
        <p:blipFill rotWithShape="1">
          <a:blip r:embed="rId12">
            <a:alphaModFix/>
          </a:blip>
          <a:srcRect/>
          <a:stretch/>
        </p:blipFill>
        <p:spPr>
          <a:xfrm>
            <a:off x="174675" y="6390510"/>
            <a:ext cx="770371" cy="3211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7" r:id="rId6"/>
    <p:sldLayoutId id="2147483660" r:id="rId7"/>
    <p:sldLayoutId id="2147483661"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ist.gov/srd/refprop" TargetMode="External"/><Relationship Id="rId2" Type="http://schemas.openxmlformats.org/officeDocument/2006/relationships/hyperlink" Target="https://cearun.grc.nasa.gov/"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earun.grc.nasa.gov/"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nist.gov/srd/refprop" TargetMode="External"/><Relationship Id="rId2" Type="http://schemas.openxmlformats.org/officeDocument/2006/relationships/hyperlink" Target="https://cearun.grc.nasa.gov/"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9BDBB3-EFF9-4E35-A2F6-3F735EE57F14}"/>
              </a:ext>
            </a:extLst>
          </p:cNvPr>
          <p:cNvSpPr>
            <a:spLocks noGrp="1"/>
          </p:cNvSpPr>
          <p:nvPr>
            <p:ph type="ctrTitle"/>
          </p:nvPr>
        </p:nvSpPr>
        <p:spPr/>
        <p:txBody>
          <a:bodyPr>
            <a:normAutofit/>
          </a:bodyPr>
          <a:lstStyle/>
          <a:p>
            <a:pPr marL="0" lvl="0" indent="0" rtl="0">
              <a:lnSpc>
                <a:spcPct val="90000"/>
              </a:lnSpc>
              <a:spcBef>
                <a:spcPts val="0"/>
              </a:spcBef>
              <a:spcAft>
                <a:spcPts val="0"/>
              </a:spcAft>
            </a:pPr>
            <a:r>
              <a:rPr lang="en-US" sz="4000" noProof="0" dirty="0"/>
              <a:t>EPFL </a:t>
            </a:r>
            <a:br>
              <a:rPr lang="en-US" sz="4000" noProof="0" dirty="0"/>
            </a:br>
            <a:r>
              <a:rPr lang="en-US" sz="4000" noProof="0" dirty="0"/>
              <a:t>Space Center</a:t>
            </a:r>
            <a:br>
              <a:rPr lang="en-US" sz="4000" noProof="0" dirty="0"/>
            </a:br>
            <a:r>
              <a:rPr lang="en-US" sz="4000" noProof="0" dirty="0" err="1"/>
              <a:t>eSpace</a:t>
            </a:r>
            <a:endParaRPr lang="en-US" sz="4000" noProof="0" dirty="0"/>
          </a:p>
        </p:txBody>
      </p:sp>
      <p:sp>
        <p:nvSpPr>
          <p:cNvPr id="4" name="Untertitel 3">
            <a:extLst>
              <a:ext uri="{FF2B5EF4-FFF2-40B4-BE49-F238E27FC236}">
                <a16:creationId xmlns:a16="http://schemas.microsoft.com/office/drawing/2014/main" id="{FEA75203-3781-415B-85D9-40C602D80109}"/>
              </a:ext>
            </a:extLst>
          </p:cNvPr>
          <p:cNvSpPr>
            <a:spLocks noGrp="1"/>
          </p:cNvSpPr>
          <p:nvPr>
            <p:ph type="subTitle" idx="1"/>
          </p:nvPr>
        </p:nvSpPr>
        <p:spPr/>
        <p:txBody>
          <a:bodyPr>
            <a:normAutofit/>
          </a:bodyPr>
          <a:lstStyle/>
          <a:p>
            <a:pPr marL="90488" indent="1588"/>
            <a:r>
              <a:rPr lang="en-US" sz="2800" noProof="0" dirty="0"/>
              <a:t>Space Propulsion</a:t>
            </a:r>
            <a:br>
              <a:rPr lang="en-US" sz="2800" noProof="0" dirty="0"/>
            </a:br>
            <a:r>
              <a:rPr lang="en-US" sz="2800" noProof="0" dirty="0"/>
              <a:t>ENG-510</a:t>
            </a:r>
          </a:p>
        </p:txBody>
      </p:sp>
    </p:spTree>
    <p:extLst>
      <p:ext uri="{BB962C8B-B14F-4D97-AF65-F5344CB8AC3E}">
        <p14:creationId xmlns:p14="http://schemas.microsoft.com/office/powerpoint/2010/main" val="398361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4166-DADF-7F19-30E7-CDFF628400F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A4B038B-DA40-4521-4AD6-174385B85360}"/>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sz="2400" noProof="0" dirty="0"/>
              <a:t>Design the propulsion subsystem for a LEO cargo return capsule</a:t>
            </a:r>
            <a:endParaRPr lang="en-US" noProof="0" dirty="0"/>
          </a:p>
          <a:p>
            <a:pPr lvl="1"/>
            <a:r>
              <a:rPr lang="en-US" sz="2000" noProof="0" dirty="0"/>
              <a:t>Dry mass of 10 tons</a:t>
            </a:r>
          </a:p>
          <a:p>
            <a:pPr lvl="1"/>
            <a:r>
              <a:rPr lang="en-US" sz="2000" noProof="0" dirty="0"/>
              <a:t>Mission duration of 6 months</a:t>
            </a:r>
          </a:p>
        </p:txBody>
      </p:sp>
      <p:sp>
        <p:nvSpPr>
          <p:cNvPr id="3" name="Titre 2">
            <a:extLst>
              <a:ext uri="{FF2B5EF4-FFF2-40B4-BE49-F238E27FC236}">
                <a16:creationId xmlns:a16="http://schemas.microsoft.com/office/drawing/2014/main" id="{D698493F-9489-007B-B12A-3F830A12E202}"/>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262BCE4A-C0D4-F410-000C-45983437F682}"/>
              </a:ext>
            </a:extLst>
          </p:cNvPr>
          <p:cNvSpPr>
            <a:spLocks noGrp="1"/>
          </p:cNvSpPr>
          <p:nvPr>
            <p:ph type="sldNum" sz="quarter" idx="12"/>
          </p:nvPr>
        </p:nvSpPr>
        <p:spPr/>
        <p:txBody>
          <a:bodyPr/>
          <a:lstStyle/>
          <a:p>
            <a:fld id="{E1E1CD7C-2161-7D43-862E-CE4C333CD873}" type="slidenum">
              <a:rPr lang="en-US" noProof="0" smtClean="0"/>
              <a:pPr/>
              <a:t>10</a:t>
            </a:fld>
            <a:endParaRPr lang="en-US" noProof="0" dirty="0"/>
          </a:p>
        </p:txBody>
      </p:sp>
      <p:sp>
        <p:nvSpPr>
          <p:cNvPr id="7" name="Google Shape;119;p5">
            <a:extLst>
              <a:ext uri="{FF2B5EF4-FFF2-40B4-BE49-F238E27FC236}">
                <a16:creationId xmlns:a16="http://schemas.microsoft.com/office/drawing/2014/main" id="{F181C647-EF12-6F9A-DF4F-36F3B6F85A11}"/>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4BD98CCB-29D0-C708-1C5C-CCFC0DB72FCA}"/>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352338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3984-6163-AD73-C574-A06FDED6A32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71213EF-E854-A3F6-FE23-D933A4D84001}"/>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sz="2400" noProof="0" dirty="0"/>
              <a:t>Design the propulsion subsystem for a LEO cargo return capsule</a:t>
            </a:r>
            <a:endParaRPr lang="en-US" sz="2000" noProof="0" dirty="0"/>
          </a:p>
          <a:p>
            <a:pPr lvl="1"/>
            <a:r>
              <a:rPr lang="en-US" sz="2000" noProof="0" dirty="0"/>
              <a:t>To develop a vehicle, its associated infrastructure and operations, capable of delivering pressurized cargo to human outposts in LEO and returning cargo to Earth (basic configuration)</a:t>
            </a:r>
          </a:p>
          <a:p>
            <a:pPr lvl="1"/>
            <a:r>
              <a:rPr lang="en-US" sz="2000" noProof="0" dirty="0"/>
              <a:t>To execute a demonstration mission to the ISS targeting a launch date before the end of 2029</a:t>
            </a:r>
          </a:p>
          <a:p>
            <a:pPr lvl="1"/>
            <a:r>
              <a:rPr lang="en-US" sz="2000" noProof="0" dirty="0"/>
              <a:t>To ensure that the vehicle, its associated infrastructure and operations, are compatible with the evolutions to a crew transportation service to human outposts in LEO (evolution step 1) and to a cargo return service from Gateway in cis-lunar orbit without major modifications of the architecture (evolution step 2)</a:t>
            </a:r>
          </a:p>
        </p:txBody>
      </p:sp>
      <p:sp>
        <p:nvSpPr>
          <p:cNvPr id="3" name="Titre 2">
            <a:extLst>
              <a:ext uri="{FF2B5EF4-FFF2-40B4-BE49-F238E27FC236}">
                <a16:creationId xmlns:a16="http://schemas.microsoft.com/office/drawing/2014/main" id="{F24E05C5-9EF7-0CF9-B845-8E57EA794627}"/>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4E2615F7-CD99-9219-47A4-0C0868CEE18E}"/>
              </a:ext>
            </a:extLst>
          </p:cNvPr>
          <p:cNvSpPr>
            <a:spLocks noGrp="1"/>
          </p:cNvSpPr>
          <p:nvPr>
            <p:ph type="sldNum" sz="quarter" idx="12"/>
          </p:nvPr>
        </p:nvSpPr>
        <p:spPr/>
        <p:txBody>
          <a:bodyPr/>
          <a:lstStyle/>
          <a:p>
            <a:fld id="{E1E1CD7C-2161-7D43-862E-CE4C333CD873}" type="slidenum">
              <a:rPr lang="en-US" noProof="0" smtClean="0"/>
              <a:pPr/>
              <a:t>11</a:t>
            </a:fld>
            <a:endParaRPr lang="en-US" noProof="0" dirty="0"/>
          </a:p>
        </p:txBody>
      </p:sp>
      <p:sp>
        <p:nvSpPr>
          <p:cNvPr id="7" name="Google Shape;119;p5">
            <a:extLst>
              <a:ext uri="{FF2B5EF4-FFF2-40B4-BE49-F238E27FC236}">
                <a16:creationId xmlns:a16="http://schemas.microsoft.com/office/drawing/2014/main" id="{E2CCFF58-C21D-6AE4-F9D3-4E62FEEB5546}"/>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456D1AC2-6348-4396-26E6-A91C133BC9AA}"/>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7267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6D57D-F6C6-1DDC-825A-03685EBAD49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5999DC-CD9A-6AB5-8D9C-861B0C316EFE}"/>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noProof="0" dirty="0"/>
          </a:p>
          <a:p>
            <a:r>
              <a:rPr lang="en-US" noProof="0" dirty="0"/>
              <a:t>Main requirements (L0 – Level 0):</a:t>
            </a:r>
          </a:p>
          <a:p>
            <a:pPr lvl="1"/>
            <a:r>
              <a:rPr lang="en-US" sz="2000" noProof="0" dirty="0"/>
              <a:t>Maiden flight with demo to ISS before end 2029</a:t>
            </a:r>
          </a:p>
          <a:p>
            <a:pPr lvl="1"/>
            <a:r>
              <a:rPr lang="en-US" sz="2000" noProof="0" dirty="0"/>
              <a:t>Upload 4 ton pressurized cargo to LEO </a:t>
            </a:r>
          </a:p>
          <a:p>
            <a:pPr lvl="2"/>
            <a:r>
              <a:rPr lang="en-US" noProof="0" dirty="0"/>
              <a:t>Cargo density of 260 kg / m³</a:t>
            </a:r>
          </a:p>
          <a:p>
            <a:pPr lvl="1"/>
            <a:r>
              <a:rPr lang="en-US" sz="2000" noProof="0" dirty="0"/>
              <a:t>Download 2 ton pressurized cargo</a:t>
            </a:r>
          </a:p>
          <a:p>
            <a:pPr lvl="1"/>
            <a:r>
              <a:rPr lang="en-US" sz="2000" noProof="0" dirty="0"/>
              <a:t>Competitive price / kg on LEO market</a:t>
            </a:r>
          </a:p>
          <a:p>
            <a:pPr lvl="2"/>
            <a:r>
              <a:rPr lang="en-US" noProof="0" dirty="0"/>
              <a:t>&lt; 75 k€ / kg for pressurized cargo upload </a:t>
            </a:r>
          </a:p>
          <a:p>
            <a:pPr lvl="2"/>
            <a:r>
              <a:rPr lang="en-US" noProof="0" dirty="0"/>
              <a:t>3.5 ton mission =&gt; 260 M€</a:t>
            </a:r>
          </a:p>
        </p:txBody>
      </p:sp>
      <p:sp>
        <p:nvSpPr>
          <p:cNvPr id="3" name="Titre 2">
            <a:extLst>
              <a:ext uri="{FF2B5EF4-FFF2-40B4-BE49-F238E27FC236}">
                <a16:creationId xmlns:a16="http://schemas.microsoft.com/office/drawing/2014/main" id="{FF4D8AB1-C375-A110-45B7-DD88C1855AA8}"/>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2436C0EA-B032-1C9E-6B9F-0CBEFF878BCE}"/>
              </a:ext>
            </a:extLst>
          </p:cNvPr>
          <p:cNvSpPr>
            <a:spLocks noGrp="1"/>
          </p:cNvSpPr>
          <p:nvPr>
            <p:ph type="sldNum" sz="quarter" idx="12"/>
          </p:nvPr>
        </p:nvSpPr>
        <p:spPr/>
        <p:txBody>
          <a:bodyPr/>
          <a:lstStyle/>
          <a:p>
            <a:fld id="{E1E1CD7C-2161-7D43-862E-CE4C333CD873}" type="slidenum">
              <a:rPr lang="en-US" noProof="0" smtClean="0"/>
              <a:pPr/>
              <a:t>12</a:t>
            </a:fld>
            <a:endParaRPr lang="en-US" noProof="0" dirty="0"/>
          </a:p>
        </p:txBody>
      </p:sp>
      <p:sp>
        <p:nvSpPr>
          <p:cNvPr id="7" name="Google Shape;119;p5">
            <a:extLst>
              <a:ext uri="{FF2B5EF4-FFF2-40B4-BE49-F238E27FC236}">
                <a16:creationId xmlns:a16="http://schemas.microsoft.com/office/drawing/2014/main" id="{5E4CDD2F-F9EE-B941-012B-9A3D2EC2F26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BACF90BD-453D-C410-4BA3-9EA1A2D708E6}"/>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199256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0CAB-86B5-297C-2B4F-FDCFB4A6715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76BBF50-DFEE-D049-7A74-F62F5C18C365}"/>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sz="2000" noProof="0" dirty="0"/>
          </a:p>
          <a:p>
            <a:r>
              <a:rPr lang="en-US" noProof="0" dirty="0"/>
              <a:t>Main requirements (L0 – Level 0):</a:t>
            </a:r>
          </a:p>
          <a:p>
            <a:pPr lvl="1"/>
            <a:r>
              <a:rPr lang="en-US" sz="2000" noProof="0" dirty="0"/>
              <a:t>Versatility / growth potential for evolution towards</a:t>
            </a:r>
          </a:p>
          <a:p>
            <a:pPr lvl="2"/>
            <a:r>
              <a:rPr lang="en-US" noProof="0" dirty="0"/>
              <a:t>LEO crewed missions (a minimum crew size of 3, a docked mission duration of 210 days and an autonomous flight duration consistent with the phasing, rendezvous, and re-entry concepts, including contingencies) </a:t>
            </a:r>
          </a:p>
          <a:p>
            <a:pPr lvl="2"/>
            <a:r>
              <a:rPr lang="en-US" noProof="0" dirty="0"/>
              <a:t>Download 2 ton cargo mission from Lunar Gateway</a:t>
            </a:r>
          </a:p>
          <a:p>
            <a:pPr lvl="1"/>
            <a:endParaRPr lang="en-US" sz="2000" noProof="0" dirty="0"/>
          </a:p>
        </p:txBody>
      </p:sp>
      <p:sp>
        <p:nvSpPr>
          <p:cNvPr id="3" name="Titre 2">
            <a:extLst>
              <a:ext uri="{FF2B5EF4-FFF2-40B4-BE49-F238E27FC236}">
                <a16:creationId xmlns:a16="http://schemas.microsoft.com/office/drawing/2014/main" id="{59C7BFD2-8638-8071-57FF-14BBA99ED8B5}"/>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EEE9363F-8D54-E0F2-E06B-F2D258BF3E97}"/>
              </a:ext>
            </a:extLst>
          </p:cNvPr>
          <p:cNvSpPr>
            <a:spLocks noGrp="1"/>
          </p:cNvSpPr>
          <p:nvPr>
            <p:ph type="sldNum" sz="quarter" idx="12"/>
          </p:nvPr>
        </p:nvSpPr>
        <p:spPr/>
        <p:txBody>
          <a:bodyPr/>
          <a:lstStyle/>
          <a:p>
            <a:fld id="{E1E1CD7C-2161-7D43-862E-CE4C333CD873}" type="slidenum">
              <a:rPr lang="en-US" noProof="0" smtClean="0"/>
              <a:pPr/>
              <a:t>13</a:t>
            </a:fld>
            <a:endParaRPr lang="en-US" noProof="0" dirty="0"/>
          </a:p>
        </p:txBody>
      </p:sp>
      <p:sp>
        <p:nvSpPr>
          <p:cNvPr id="7" name="Google Shape;119;p5">
            <a:extLst>
              <a:ext uri="{FF2B5EF4-FFF2-40B4-BE49-F238E27FC236}">
                <a16:creationId xmlns:a16="http://schemas.microsoft.com/office/drawing/2014/main" id="{8B7E5199-7F00-BDCB-2BB5-9E1A0624E07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4B4FCCE9-070E-4F0B-0F49-5D74D105AAE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359964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A0615-1EF4-FF63-7C34-19077706667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A38C1C9-6FFD-7526-346B-4A5254658657}"/>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0CDDD736-86FE-D86C-2C13-42D11A5B9C79}"/>
              </a:ext>
            </a:extLst>
          </p:cNvPr>
          <p:cNvSpPr>
            <a:spLocks noGrp="1"/>
          </p:cNvSpPr>
          <p:nvPr>
            <p:ph type="sldNum" sz="quarter" idx="12"/>
          </p:nvPr>
        </p:nvSpPr>
        <p:spPr/>
        <p:txBody>
          <a:bodyPr/>
          <a:lstStyle/>
          <a:p>
            <a:fld id="{E1E1CD7C-2161-7D43-862E-CE4C333CD873}" type="slidenum">
              <a:rPr lang="en-US" noProof="0" smtClean="0"/>
              <a:pPr/>
              <a:t>14</a:t>
            </a:fld>
            <a:endParaRPr lang="en-US" noProof="0" dirty="0"/>
          </a:p>
        </p:txBody>
      </p:sp>
      <p:sp>
        <p:nvSpPr>
          <p:cNvPr id="7" name="Google Shape;119;p5">
            <a:extLst>
              <a:ext uri="{FF2B5EF4-FFF2-40B4-BE49-F238E27FC236}">
                <a16:creationId xmlns:a16="http://schemas.microsoft.com/office/drawing/2014/main" id="{FD217AD0-D790-CE71-F4A5-1E69042BE5FC}"/>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02B0849E-8B79-80F5-9034-C222450C0ED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pic>
        <p:nvPicPr>
          <p:cNvPr id="9" name="Grafik 8">
            <a:extLst>
              <a:ext uri="{FF2B5EF4-FFF2-40B4-BE49-F238E27FC236}">
                <a16:creationId xmlns:a16="http://schemas.microsoft.com/office/drawing/2014/main" id="{97FC0D44-17BE-4DBF-B6DF-DEEECD96E419}"/>
              </a:ext>
            </a:extLst>
          </p:cNvPr>
          <p:cNvPicPr>
            <a:picLocks noChangeAspect="1"/>
          </p:cNvPicPr>
          <p:nvPr/>
        </p:nvPicPr>
        <p:blipFill>
          <a:blip r:embed="rId2"/>
          <a:stretch>
            <a:fillRect/>
          </a:stretch>
        </p:blipFill>
        <p:spPr>
          <a:xfrm>
            <a:off x="2554083" y="1920829"/>
            <a:ext cx="7083832" cy="4741597"/>
          </a:xfrm>
          <a:prstGeom prst="rect">
            <a:avLst/>
          </a:prstGeom>
        </p:spPr>
      </p:pic>
      <p:sp>
        <p:nvSpPr>
          <p:cNvPr id="10" name="Textfeld 9">
            <a:extLst>
              <a:ext uri="{FF2B5EF4-FFF2-40B4-BE49-F238E27FC236}">
                <a16:creationId xmlns:a16="http://schemas.microsoft.com/office/drawing/2014/main" id="{C353F5BF-7700-50D3-E553-62E2B17A916D}"/>
              </a:ext>
            </a:extLst>
          </p:cNvPr>
          <p:cNvSpPr txBox="1"/>
          <p:nvPr/>
        </p:nvSpPr>
        <p:spPr>
          <a:xfrm>
            <a:off x="4103483" y="4689901"/>
            <a:ext cx="1019831" cy="523220"/>
          </a:xfrm>
          <a:prstGeom prst="rect">
            <a:avLst/>
          </a:prstGeom>
          <a:noFill/>
        </p:spPr>
        <p:txBody>
          <a:bodyPr wrap="none" rtlCol="0">
            <a:spAutoFit/>
          </a:bodyPr>
          <a:lstStyle/>
          <a:p>
            <a:pPr algn="ctr"/>
            <a:r>
              <a:rPr lang="en-US" noProof="0" dirty="0"/>
              <a:t>Launcher</a:t>
            </a:r>
          </a:p>
          <a:p>
            <a:pPr algn="ctr"/>
            <a:r>
              <a:rPr lang="en-US" noProof="0" dirty="0"/>
              <a:t>separation</a:t>
            </a:r>
          </a:p>
        </p:txBody>
      </p:sp>
      <p:sp>
        <p:nvSpPr>
          <p:cNvPr id="11" name="Textfeld 10">
            <a:extLst>
              <a:ext uri="{FF2B5EF4-FFF2-40B4-BE49-F238E27FC236}">
                <a16:creationId xmlns:a16="http://schemas.microsoft.com/office/drawing/2014/main" id="{40D9B9A0-1F2E-8A6C-A210-8C823217A2B0}"/>
              </a:ext>
            </a:extLst>
          </p:cNvPr>
          <p:cNvSpPr txBox="1"/>
          <p:nvPr/>
        </p:nvSpPr>
        <p:spPr>
          <a:xfrm>
            <a:off x="5189899" y="3631248"/>
            <a:ext cx="792205" cy="523220"/>
          </a:xfrm>
          <a:prstGeom prst="rect">
            <a:avLst/>
          </a:prstGeom>
          <a:noFill/>
        </p:spPr>
        <p:txBody>
          <a:bodyPr wrap="none" rtlCol="0">
            <a:spAutoFit/>
          </a:bodyPr>
          <a:lstStyle/>
          <a:p>
            <a:pPr algn="ctr"/>
            <a:r>
              <a:rPr lang="en-US" noProof="0" dirty="0"/>
              <a:t>Holding</a:t>
            </a:r>
          </a:p>
          <a:p>
            <a:pPr algn="ctr"/>
            <a:r>
              <a:rPr lang="en-US" dirty="0"/>
              <a:t>plane</a:t>
            </a:r>
            <a:endParaRPr lang="en-US" noProof="0" dirty="0"/>
          </a:p>
        </p:txBody>
      </p:sp>
      <p:sp>
        <p:nvSpPr>
          <p:cNvPr id="12" name="Textfeld 11">
            <a:extLst>
              <a:ext uri="{FF2B5EF4-FFF2-40B4-BE49-F238E27FC236}">
                <a16:creationId xmlns:a16="http://schemas.microsoft.com/office/drawing/2014/main" id="{D48D683C-3965-5EAE-EB97-27250BC584B6}"/>
              </a:ext>
            </a:extLst>
          </p:cNvPr>
          <p:cNvSpPr txBox="1"/>
          <p:nvPr/>
        </p:nvSpPr>
        <p:spPr>
          <a:xfrm>
            <a:off x="6328872" y="1613052"/>
            <a:ext cx="1887055" cy="307777"/>
          </a:xfrm>
          <a:prstGeom prst="rect">
            <a:avLst/>
          </a:prstGeom>
          <a:noFill/>
        </p:spPr>
        <p:txBody>
          <a:bodyPr wrap="none" rtlCol="0">
            <a:spAutoFit/>
          </a:bodyPr>
          <a:lstStyle/>
          <a:p>
            <a:pPr algn="ctr"/>
            <a:r>
              <a:rPr lang="en-US" noProof="0" dirty="0"/>
              <a:t>Docking / Un-docking</a:t>
            </a:r>
          </a:p>
        </p:txBody>
      </p:sp>
      <p:sp>
        <p:nvSpPr>
          <p:cNvPr id="13" name="Textfeld 12">
            <a:extLst>
              <a:ext uri="{FF2B5EF4-FFF2-40B4-BE49-F238E27FC236}">
                <a16:creationId xmlns:a16="http://schemas.microsoft.com/office/drawing/2014/main" id="{B227A8E6-9326-3ED5-BCB6-B5E593CFB37F}"/>
              </a:ext>
            </a:extLst>
          </p:cNvPr>
          <p:cNvSpPr txBox="1"/>
          <p:nvPr/>
        </p:nvSpPr>
        <p:spPr>
          <a:xfrm>
            <a:off x="8400753" y="4905344"/>
            <a:ext cx="870751" cy="307777"/>
          </a:xfrm>
          <a:prstGeom prst="rect">
            <a:avLst/>
          </a:prstGeom>
          <a:noFill/>
        </p:spPr>
        <p:txBody>
          <a:bodyPr wrap="none" rtlCol="0">
            <a:spAutoFit/>
          </a:bodyPr>
          <a:lstStyle/>
          <a:p>
            <a:pPr algn="ctr"/>
            <a:r>
              <a:rPr lang="en-US" noProof="0" dirty="0"/>
              <a:t>Re-entry</a:t>
            </a:r>
          </a:p>
        </p:txBody>
      </p:sp>
      <p:sp>
        <p:nvSpPr>
          <p:cNvPr id="14" name="Textfeld 13">
            <a:extLst>
              <a:ext uri="{FF2B5EF4-FFF2-40B4-BE49-F238E27FC236}">
                <a16:creationId xmlns:a16="http://schemas.microsoft.com/office/drawing/2014/main" id="{C396AD12-FEB4-30E9-863A-4FF0B756BBE6}"/>
              </a:ext>
            </a:extLst>
          </p:cNvPr>
          <p:cNvSpPr txBox="1"/>
          <p:nvPr/>
        </p:nvSpPr>
        <p:spPr>
          <a:xfrm>
            <a:off x="8792011" y="5476108"/>
            <a:ext cx="821059" cy="307777"/>
          </a:xfrm>
          <a:prstGeom prst="rect">
            <a:avLst/>
          </a:prstGeom>
          <a:noFill/>
        </p:spPr>
        <p:txBody>
          <a:bodyPr wrap="none" rtlCol="0">
            <a:spAutoFit/>
          </a:bodyPr>
          <a:lstStyle/>
          <a:p>
            <a:pPr algn="ctr"/>
            <a:r>
              <a:rPr lang="en-US" noProof="0" dirty="0"/>
              <a:t>Landing</a:t>
            </a:r>
          </a:p>
        </p:txBody>
      </p:sp>
    </p:spTree>
    <p:extLst>
      <p:ext uri="{BB962C8B-B14F-4D97-AF65-F5344CB8AC3E}">
        <p14:creationId xmlns:p14="http://schemas.microsoft.com/office/powerpoint/2010/main" val="184221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F50F-A23B-557B-92A9-7434DDE6774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B0BAD10-765A-D6A3-A97A-41EA844EB454}"/>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Propulsion system selection (we consider launch abort system as part of launch vehicle):</a:t>
            </a:r>
          </a:p>
          <a:p>
            <a:pPr lvl="1"/>
            <a:r>
              <a:rPr lang="en-US" sz="2000" dirty="0"/>
              <a:t>Which propulsion technology might fit to LEO cargo return capsule?</a:t>
            </a:r>
          </a:p>
          <a:p>
            <a:pPr lvl="2"/>
            <a:r>
              <a:rPr lang="en-US" noProof="0" dirty="0"/>
              <a:t>Electrical propulsion</a:t>
            </a:r>
          </a:p>
          <a:p>
            <a:pPr lvl="3"/>
            <a:r>
              <a:rPr lang="en-US" dirty="0"/>
              <a:t>Electromagnetic acceleration (MPD thruster, pulsed plasma thruster, magnetic nozzle thruster)</a:t>
            </a:r>
          </a:p>
          <a:p>
            <a:pPr lvl="3"/>
            <a:r>
              <a:rPr lang="en-US" dirty="0"/>
              <a:t>Electrostatic acceleration (gridded ion thruster, hall effect thruster, field emission EP, electrospray thruster)</a:t>
            </a:r>
          </a:p>
          <a:p>
            <a:pPr lvl="3"/>
            <a:r>
              <a:rPr lang="en-US" dirty="0"/>
              <a:t>Electrothermal acceleration (</a:t>
            </a:r>
            <a:r>
              <a:rPr lang="en-US" dirty="0" err="1"/>
              <a:t>resistojet</a:t>
            </a:r>
            <a:r>
              <a:rPr lang="en-US" dirty="0"/>
              <a:t> thruster, </a:t>
            </a:r>
            <a:r>
              <a:rPr lang="en-US" dirty="0" err="1"/>
              <a:t>arcjet</a:t>
            </a:r>
            <a:r>
              <a:rPr lang="en-US" dirty="0"/>
              <a:t> thruster)</a:t>
            </a:r>
          </a:p>
          <a:p>
            <a:pPr lvl="2"/>
            <a:endParaRPr lang="en-US" dirty="0"/>
          </a:p>
        </p:txBody>
      </p:sp>
      <p:sp>
        <p:nvSpPr>
          <p:cNvPr id="3" name="Titre 2">
            <a:extLst>
              <a:ext uri="{FF2B5EF4-FFF2-40B4-BE49-F238E27FC236}">
                <a16:creationId xmlns:a16="http://schemas.microsoft.com/office/drawing/2014/main" id="{D0F533F6-DD7F-623C-9CE5-864AE08E8802}"/>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D0AFD674-B2ED-9E20-C45C-73E316FF483F}"/>
              </a:ext>
            </a:extLst>
          </p:cNvPr>
          <p:cNvSpPr>
            <a:spLocks noGrp="1"/>
          </p:cNvSpPr>
          <p:nvPr>
            <p:ph type="sldNum" sz="quarter" idx="12"/>
          </p:nvPr>
        </p:nvSpPr>
        <p:spPr/>
        <p:txBody>
          <a:bodyPr/>
          <a:lstStyle/>
          <a:p>
            <a:fld id="{E1E1CD7C-2161-7D43-862E-CE4C333CD873}" type="slidenum">
              <a:rPr lang="en-US" noProof="0" smtClean="0"/>
              <a:pPr/>
              <a:t>15</a:t>
            </a:fld>
            <a:endParaRPr lang="en-US" noProof="0" dirty="0"/>
          </a:p>
        </p:txBody>
      </p:sp>
      <p:sp>
        <p:nvSpPr>
          <p:cNvPr id="7" name="Google Shape;119;p5">
            <a:extLst>
              <a:ext uri="{FF2B5EF4-FFF2-40B4-BE49-F238E27FC236}">
                <a16:creationId xmlns:a16="http://schemas.microsoft.com/office/drawing/2014/main" id="{42FE8E02-B8AE-F97D-87FD-9BFEF305E3FC}"/>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60A73CA5-3F41-CFB4-AE8E-828860B2E1CE}"/>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314068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91E2-EBA0-12AC-E101-A8C067D1815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CB44EE-9389-43E4-1D8A-4D0E0FFA98D9}"/>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dirty="0"/>
              <a:t>Propulsion system selection (we consider launch abort system as part of launch vehicle):</a:t>
            </a:r>
          </a:p>
          <a:p>
            <a:pPr lvl="1"/>
            <a:r>
              <a:rPr lang="en-US" sz="2000" dirty="0"/>
              <a:t>Which propulsion technology might fit to LEO cargo return capsule?</a:t>
            </a:r>
          </a:p>
          <a:p>
            <a:pPr lvl="2"/>
            <a:r>
              <a:rPr lang="en-US" dirty="0"/>
              <a:t>Thermal propulsion</a:t>
            </a:r>
          </a:p>
          <a:p>
            <a:pPr lvl="3"/>
            <a:r>
              <a:rPr lang="en-US" dirty="0"/>
              <a:t>Nuclear thermal thruster</a:t>
            </a:r>
          </a:p>
          <a:p>
            <a:pPr lvl="3"/>
            <a:r>
              <a:rPr lang="en-US" dirty="0"/>
              <a:t>Solar thermal thruster</a:t>
            </a:r>
          </a:p>
          <a:p>
            <a:pPr lvl="3"/>
            <a:r>
              <a:rPr lang="en-US" dirty="0"/>
              <a:t>Cold gas thruster</a:t>
            </a:r>
          </a:p>
          <a:p>
            <a:pPr lvl="2"/>
            <a:r>
              <a:rPr lang="en-US" dirty="0"/>
              <a:t>Chemical propulsion</a:t>
            </a:r>
          </a:p>
          <a:p>
            <a:pPr lvl="3"/>
            <a:r>
              <a:rPr lang="en-US" dirty="0"/>
              <a:t>Gaseous</a:t>
            </a:r>
          </a:p>
          <a:p>
            <a:pPr lvl="3"/>
            <a:r>
              <a:rPr lang="en-US" dirty="0"/>
              <a:t>Liquid</a:t>
            </a:r>
          </a:p>
          <a:p>
            <a:pPr lvl="3"/>
            <a:r>
              <a:rPr lang="en-US" dirty="0"/>
              <a:t>Solid</a:t>
            </a:r>
          </a:p>
          <a:p>
            <a:pPr lvl="3"/>
            <a:r>
              <a:rPr lang="en-US" dirty="0"/>
              <a:t>Hybrid</a:t>
            </a:r>
          </a:p>
        </p:txBody>
      </p:sp>
      <p:sp>
        <p:nvSpPr>
          <p:cNvPr id="3" name="Titre 2">
            <a:extLst>
              <a:ext uri="{FF2B5EF4-FFF2-40B4-BE49-F238E27FC236}">
                <a16:creationId xmlns:a16="http://schemas.microsoft.com/office/drawing/2014/main" id="{5D553BB5-0619-F833-A2B5-CE36B0484D7B}"/>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20BF2ED6-41D8-AD70-25D8-1E8FBA05D7DD}"/>
              </a:ext>
            </a:extLst>
          </p:cNvPr>
          <p:cNvSpPr>
            <a:spLocks noGrp="1"/>
          </p:cNvSpPr>
          <p:nvPr>
            <p:ph type="sldNum" sz="quarter" idx="12"/>
          </p:nvPr>
        </p:nvSpPr>
        <p:spPr/>
        <p:txBody>
          <a:bodyPr/>
          <a:lstStyle/>
          <a:p>
            <a:fld id="{E1E1CD7C-2161-7D43-862E-CE4C333CD873}" type="slidenum">
              <a:rPr lang="en-US" noProof="0" smtClean="0"/>
              <a:pPr/>
              <a:t>16</a:t>
            </a:fld>
            <a:endParaRPr lang="en-US" noProof="0" dirty="0"/>
          </a:p>
        </p:txBody>
      </p:sp>
      <p:sp>
        <p:nvSpPr>
          <p:cNvPr id="7" name="Google Shape;119;p5">
            <a:extLst>
              <a:ext uri="{FF2B5EF4-FFF2-40B4-BE49-F238E27FC236}">
                <a16:creationId xmlns:a16="http://schemas.microsoft.com/office/drawing/2014/main" id="{59AF196D-D339-43C7-02BF-52775ADA719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9FAF2078-5211-D2B3-2E55-06C81B1104C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109241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733F-1723-FAB6-C5EC-FAB3A09CD2C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819CBD4-C72F-F071-76B6-8331643B6454}"/>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6FF981B4-D230-926D-CB1C-083CA1CD429F}"/>
              </a:ext>
            </a:extLst>
          </p:cNvPr>
          <p:cNvSpPr>
            <a:spLocks noGrp="1"/>
          </p:cNvSpPr>
          <p:nvPr>
            <p:ph type="sldNum" sz="quarter" idx="12"/>
          </p:nvPr>
        </p:nvSpPr>
        <p:spPr/>
        <p:txBody>
          <a:bodyPr/>
          <a:lstStyle/>
          <a:p>
            <a:fld id="{E1E1CD7C-2161-7D43-862E-CE4C333CD873}" type="slidenum">
              <a:rPr lang="en-US" noProof="0" smtClean="0"/>
              <a:pPr/>
              <a:t>17</a:t>
            </a:fld>
            <a:endParaRPr lang="en-US" noProof="0" dirty="0"/>
          </a:p>
        </p:txBody>
      </p:sp>
      <p:sp>
        <p:nvSpPr>
          <p:cNvPr id="7" name="Google Shape;119;p5">
            <a:extLst>
              <a:ext uri="{FF2B5EF4-FFF2-40B4-BE49-F238E27FC236}">
                <a16:creationId xmlns:a16="http://schemas.microsoft.com/office/drawing/2014/main" id="{5AF507D6-6194-C0DC-4A35-92861EC8E02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02C98D25-64E0-702B-5E23-3A5368DDA3CE}"/>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pic>
        <p:nvPicPr>
          <p:cNvPr id="4" name="Grafik 3">
            <a:extLst>
              <a:ext uri="{FF2B5EF4-FFF2-40B4-BE49-F238E27FC236}">
                <a16:creationId xmlns:a16="http://schemas.microsoft.com/office/drawing/2014/main" id="{5A1295BB-CA51-4292-BF31-D8F3AB2CA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245" y="3599933"/>
            <a:ext cx="4165560" cy="3122980"/>
          </a:xfrm>
          <a:prstGeom prst="rect">
            <a:avLst/>
          </a:prstGeom>
        </p:spPr>
      </p:pic>
      <p:pic>
        <p:nvPicPr>
          <p:cNvPr id="22" name="Grafik 21">
            <a:extLst>
              <a:ext uri="{FF2B5EF4-FFF2-40B4-BE49-F238E27FC236}">
                <a16:creationId xmlns:a16="http://schemas.microsoft.com/office/drawing/2014/main" id="{7CA733B3-AF86-481F-B388-13952CA87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806" y="3599933"/>
            <a:ext cx="4165560" cy="3122980"/>
          </a:xfrm>
          <a:prstGeom prst="rect">
            <a:avLst/>
          </a:prstGeom>
        </p:spPr>
      </p:pic>
      <p:pic>
        <p:nvPicPr>
          <p:cNvPr id="24" name="Grafik 23">
            <a:extLst>
              <a:ext uri="{FF2B5EF4-FFF2-40B4-BE49-F238E27FC236}">
                <a16:creationId xmlns:a16="http://schemas.microsoft.com/office/drawing/2014/main" id="{69E85F54-7524-4467-9FD3-4E4B80F03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 y="3599933"/>
            <a:ext cx="4165560" cy="3122980"/>
          </a:xfrm>
          <a:prstGeom prst="rect">
            <a:avLst/>
          </a:prstGeom>
        </p:spPr>
      </p:pic>
      <p:pic>
        <p:nvPicPr>
          <p:cNvPr id="26" name="Grafik 25">
            <a:extLst>
              <a:ext uri="{FF2B5EF4-FFF2-40B4-BE49-F238E27FC236}">
                <a16:creationId xmlns:a16="http://schemas.microsoft.com/office/drawing/2014/main" id="{6961D61D-C407-4000-BBC9-E4A2E11B2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245" y="1339"/>
            <a:ext cx="4165560" cy="3122980"/>
          </a:xfrm>
          <a:prstGeom prst="rect">
            <a:avLst/>
          </a:prstGeom>
        </p:spPr>
      </p:pic>
      <p:pic>
        <p:nvPicPr>
          <p:cNvPr id="28" name="Grafik 27">
            <a:extLst>
              <a:ext uri="{FF2B5EF4-FFF2-40B4-BE49-F238E27FC236}">
                <a16:creationId xmlns:a16="http://schemas.microsoft.com/office/drawing/2014/main" id="{47661DD4-133D-4E37-A712-DC74B4C69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806" y="1339"/>
            <a:ext cx="4165560" cy="3122980"/>
          </a:xfrm>
          <a:prstGeom prst="rect">
            <a:avLst/>
          </a:prstGeom>
        </p:spPr>
      </p:pic>
      <p:pic>
        <p:nvPicPr>
          <p:cNvPr id="30" name="Grafik 29">
            <a:extLst>
              <a:ext uri="{FF2B5EF4-FFF2-40B4-BE49-F238E27FC236}">
                <a16:creationId xmlns:a16="http://schemas.microsoft.com/office/drawing/2014/main" id="{3EB24E0C-DCD0-45B7-8D37-7E2D59700D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1" y="1339"/>
            <a:ext cx="4165560" cy="3122980"/>
          </a:xfrm>
          <a:prstGeom prst="rect">
            <a:avLst/>
          </a:prstGeom>
        </p:spPr>
      </p:pic>
    </p:spTree>
    <p:extLst>
      <p:ext uri="{BB962C8B-B14F-4D97-AF65-F5344CB8AC3E}">
        <p14:creationId xmlns:p14="http://schemas.microsoft.com/office/powerpoint/2010/main" val="194137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FC3D-C87A-2339-3E48-8DA01224B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9BC66-B67B-4093-3381-24C6BBC8DE82}"/>
              </a:ext>
            </a:extLst>
          </p:cNvPr>
          <p:cNvSpPr>
            <a:spLocks noGrp="1"/>
          </p:cNvSpPr>
          <p:nvPr>
            <p:ph type="title"/>
          </p:nvPr>
        </p:nvSpPr>
        <p:spPr/>
        <p:txBody>
          <a:bodyPr/>
          <a:lstStyle/>
          <a:p>
            <a:r>
              <a:rPr lang="en-US" noProof="0" dirty="0"/>
              <a:t>Lecture # 2</a:t>
            </a:r>
            <a:br>
              <a:rPr lang="en-US" noProof="0" dirty="0"/>
            </a:br>
            <a:r>
              <a:rPr lang="en-US" noProof="0" dirty="0"/>
              <a:t>Back-up</a:t>
            </a:r>
          </a:p>
        </p:txBody>
      </p:sp>
      <p:sp>
        <p:nvSpPr>
          <p:cNvPr id="3" name="Text Placeholder 2">
            <a:extLst>
              <a:ext uri="{FF2B5EF4-FFF2-40B4-BE49-F238E27FC236}">
                <a16:creationId xmlns:a16="http://schemas.microsoft.com/office/drawing/2014/main" id="{6D63D9A1-027C-241A-3DCD-0590AAC6FA18}"/>
              </a:ext>
            </a:extLst>
          </p:cNvPr>
          <p:cNvSpPr>
            <a:spLocks noGrp="1"/>
          </p:cNvSpPr>
          <p:nvPr>
            <p:ph type="body" idx="1"/>
          </p:nvPr>
        </p:nvSpPr>
        <p:spPr/>
        <p:txBody>
          <a:bodyPr/>
          <a:lstStyle/>
          <a:p>
            <a:r>
              <a:rPr lang="en-US" noProof="0" dirty="0"/>
              <a:t>	</a:t>
            </a:r>
            <a:r>
              <a:rPr lang="en-US" noProof="0" dirty="0" err="1"/>
              <a:t>Δv</a:t>
            </a:r>
            <a:r>
              <a:rPr lang="en-US" noProof="0" dirty="0"/>
              <a:t> and trajectories</a:t>
            </a:r>
          </a:p>
          <a:p>
            <a:r>
              <a:rPr lang="en-US" noProof="0" dirty="0"/>
              <a:t>	Propulsion subsystem design for a LEO cargo return capsule</a:t>
            </a:r>
          </a:p>
        </p:txBody>
      </p:sp>
      <p:pic>
        <p:nvPicPr>
          <p:cNvPr id="8" name="Grafik 7">
            <a:extLst>
              <a:ext uri="{FF2B5EF4-FFF2-40B4-BE49-F238E27FC236}">
                <a16:creationId xmlns:a16="http://schemas.microsoft.com/office/drawing/2014/main" id="{899B8C97-6735-A546-C488-6CBAD3497AE6}"/>
              </a:ext>
            </a:extLst>
          </p:cNvPr>
          <p:cNvPicPr>
            <a:picLocks noChangeAspect="1"/>
          </p:cNvPicPr>
          <p:nvPr/>
        </p:nvPicPr>
        <p:blipFill>
          <a:blip r:embed="rId2"/>
          <a:stretch>
            <a:fillRect/>
          </a:stretch>
        </p:blipFill>
        <p:spPr>
          <a:xfrm>
            <a:off x="1202409" y="0"/>
            <a:ext cx="4893591" cy="6858000"/>
          </a:xfrm>
          <a:prstGeom prst="rect">
            <a:avLst/>
          </a:prstGeom>
        </p:spPr>
      </p:pic>
    </p:spTree>
    <p:extLst>
      <p:ext uri="{BB962C8B-B14F-4D97-AF65-F5344CB8AC3E}">
        <p14:creationId xmlns:p14="http://schemas.microsoft.com/office/powerpoint/2010/main" val="2403780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ormAutofit fontScale="92500" lnSpcReduction="10000"/>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p>
          <a:p>
            <a:pPr marL="1095312" lvl="2" indent="-285636">
              <a:spcBef>
                <a:spcPts val="300"/>
              </a:spcBef>
              <a:buFont typeface="Arial" panose="020B0604020202020204" pitchFamily="34" charset="0"/>
              <a:buChar char="•"/>
            </a:pPr>
            <a:r>
              <a:rPr lang="en-US" noProof="0" dirty="0"/>
              <a:t>Electrical propulsion</a:t>
            </a:r>
          </a:p>
          <a:p>
            <a:pPr marL="1365204" lvl="3" indent="-285636">
              <a:spcBef>
                <a:spcPts val="300"/>
              </a:spcBef>
              <a:buFont typeface="Arial" panose="020B0604020202020204" pitchFamily="34" charset="0"/>
              <a:buChar char="•"/>
            </a:pPr>
            <a:r>
              <a:rPr lang="en-US" strike="sngStrike" noProof="0" dirty="0"/>
              <a:t>Electromagnetic acceleration (MPD thruster, pulsed plasma thruster, magnetic nozzle thruster)</a:t>
            </a:r>
          </a:p>
          <a:p>
            <a:pPr marL="1365204" lvl="3" indent="-285636">
              <a:spcBef>
                <a:spcPts val="300"/>
              </a:spcBef>
              <a:buFont typeface="Arial" panose="020B0604020202020204" pitchFamily="34" charset="0"/>
              <a:buChar char="•"/>
            </a:pPr>
            <a:r>
              <a:rPr lang="en-US" noProof="0" dirty="0"/>
              <a:t>Electrostatic acceleration (gridded ion thruster, hall effect thruster, field emission EP, electrospray thruster)</a:t>
            </a:r>
          </a:p>
          <a:p>
            <a:pPr marL="1365204" lvl="3" indent="-285636">
              <a:spcBef>
                <a:spcPts val="300"/>
              </a:spcBef>
              <a:buFont typeface="Arial" panose="020B0604020202020204" pitchFamily="34" charset="0"/>
              <a:buChar char="•"/>
            </a:pPr>
            <a:r>
              <a:rPr lang="en-US" noProof="0" dirty="0"/>
              <a:t>Electrothermal acceleration (</a:t>
            </a:r>
            <a:r>
              <a:rPr lang="en-US" noProof="0" dirty="0" err="1"/>
              <a:t>resistojet</a:t>
            </a:r>
            <a:r>
              <a:rPr lang="en-US" noProof="0" dirty="0"/>
              <a:t> thruster, </a:t>
            </a:r>
            <a:r>
              <a:rPr lang="en-US" noProof="0" dirty="0" err="1"/>
              <a:t>arcjet</a:t>
            </a:r>
            <a:r>
              <a:rPr lang="en-US" noProof="0" dirty="0"/>
              <a:t> thruster)</a:t>
            </a:r>
          </a:p>
          <a:p>
            <a:pPr marL="1095312" lvl="2" indent="-285636">
              <a:spcBef>
                <a:spcPts val="300"/>
              </a:spcBef>
              <a:buFont typeface="Arial" panose="020B0604020202020204" pitchFamily="34" charset="0"/>
              <a:buChar char="•"/>
            </a:pPr>
            <a:r>
              <a:rPr lang="en-US" noProof="0" dirty="0"/>
              <a:t>Thermal propulsion</a:t>
            </a:r>
          </a:p>
          <a:p>
            <a:pPr marL="1365204" lvl="3" indent="-285636">
              <a:spcBef>
                <a:spcPts val="300"/>
              </a:spcBef>
              <a:buFont typeface="Arial" panose="020B0604020202020204" pitchFamily="34" charset="0"/>
              <a:buChar char="•"/>
            </a:pPr>
            <a:r>
              <a:rPr lang="en-US" strike="sngStrike" noProof="0" dirty="0"/>
              <a:t>Nuclear thermal thruster</a:t>
            </a:r>
          </a:p>
          <a:p>
            <a:pPr marL="1365204" lvl="3" indent="-285636">
              <a:spcBef>
                <a:spcPts val="300"/>
              </a:spcBef>
              <a:buFont typeface="Arial" panose="020B0604020202020204" pitchFamily="34" charset="0"/>
              <a:buChar char="•"/>
            </a:pPr>
            <a:r>
              <a:rPr lang="en-US" strike="sngStrike" noProof="0" dirty="0"/>
              <a:t>Solar thermal thruster</a:t>
            </a:r>
          </a:p>
          <a:p>
            <a:pPr marL="1365204" lvl="3" indent="-285636">
              <a:spcBef>
                <a:spcPts val="300"/>
              </a:spcBef>
              <a:buFont typeface="Arial" panose="020B0604020202020204" pitchFamily="34" charset="0"/>
              <a:buChar char="•"/>
            </a:pPr>
            <a:r>
              <a:rPr lang="en-US" noProof="0" dirty="0"/>
              <a:t>Cold gas thruster</a:t>
            </a:r>
          </a:p>
          <a:p>
            <a:pPr marL="1095312" lvl="2" indent="-285636">
              <a:spcBef>
                <a:spcPts val="300"/>
              </a:spcBef>
              <a:buFont typeface="Arial" panose="020B0604020202020204" pitchFamily="34" charset="0"/>
              <a:buChar char="•"/>
            </a:pPr>
            <a:r>
              <a:rPr lang="en-US" noProof="0" dirty="0"/>
              <a:t>Chemical propulsion</a:t>
            </a:r>
          </a:p>
          <a:p>
            <a:pPr marL="1365204" lvl="3" indent="-285636">
              <a:spcBef>
                <a:spcPts val="300"/>
              </a:spcBef>
              <a:buFont typeface="Arial" panose="020B0604020202020204" pitchFamily="34" charset="0"/>
              <a:buChar char="•"/>
            </a:pPr>
            <a:r>
              <a:rPr lang="en-US" noProof="0" dirty="0"/>
              <a:t>Gaseous</a:t>
            </a:r>
          </a:p>
          <a:p>
            <a:pPr marL="1365204" lvl="3" indent="-285636">
              <a:spcBef>
                <a:spcPts val="300"/>
              </a:spcBef>
              <a:buFont typeface="Arial" panose="020B0604020202020204" pitchFamily="34" charset="0"/>
              <a:buChar char="•"/>
            </a:pPr>
            <a:r>
              <a:rPr lang="en-US" noProof="0" dirty="0"/>
              <a:t>Liquid</a:t>
            </a:r>
          </a:p>
          <a:p>
            <a:pPr marL="1365204" lvl="3" indent="-285636">
              <a:spcBef>
                <a:spcPts val="300"/>
              </a:spcBef>
              <a:buFont typeface="Arial" panose="020B0604020202020204" pitchFamily="34" charset="0"/>
              <a:buChar char="•"/>
            </a:pPr>
            <a:r>
              <a:rPr lang="en-US" noProof="0" dirty="0"/>
              <a:t>Solid</a:t>
            </a:r>
          </a:p>
          <a:p>
            <a:pPr marL="1365204" lvl="3" indent="-285636">
              <a:spcBef>
                <a:spcPts val="300"/>
              </a:spcBef>
              <a:buFont typeface="Arial" panose="020B0604020202020204" pitchFamily="34" charset="0"/>
              <a:buChar char="•"/>
            </a:pPr>
            <a:r>
              <a:rPr lang="en-US" noProof="0" dirty="0"/>
              <a:t>Hybrid</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19</a:t>
            </a:fld>
            <a:endParaRPr lang="en-US" noProof="0" dirty="0"/>
          </a:p>
        </p:txBody>
      </p:sp>
    </p:spTree>
    <p:extLst>
      <p:ext uri="{BB962C8B-B14F-4D97-AF65-F5344CB8AC3E}">
        <p14:creationId xmlns:p14="http://schemas.microsoft.com/office/powerpoint/2010/main" val="81840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F1AB-8F06-4DFE-A73A-556DB6555115}"/>
              </a:ext>
            </a:extLst>
          </p:cNvPr>
          <p:cNvSpPr>
            <a:spLocks noGrp="1"/>
          </p:cNvSpPr>
          <p:nvPr>
            <p:ph type="title"/>
          </p:nvPr>
        </p:nvSpPr>
        <p:spPr/>
        <p:txBody>
          <a:bodyPr/>
          <a:lstStyle/>
          <a:p>
            <a:r>
              <a:rPr lang="en-US" noProof="0" dirty="0"/>
              <a:t>Lecture # 2</a:t>
            </a:r>
            <a:br>
              <a:rPr lang="en-US" noProof="0" dirty="0"/>
            </a:br>
            <a:r>
              <a:rPr lang="en-US" noProof="0" dirty="0"/>
              <a:t>Exercise</a:t>
            </a:r>
          </a:p>
        </p:txBody>
      </p:sp>
      <p:sp>
        <p:nvSpPr>
          <p:cNvPr id="3" name="Text Placeholder 2">
            <a:extLst>
              <a:ext uri="{FF2B5EF4-FFF2-40B4-BE49-F238E27FC236}">
                <a16:creationId xmlns:a16="http://schemas.microsoft.com/office/drawing/2014/main" id="{1EFB4A26-1E15-421F-909D-81D6FA4DF496}"/>
              </a:ext>
            </a:extLst>
          </p:cNvPr>
          <p:cNvSpPr>
            <a:spLocks noGrp="1"/>
          </p:cNvSpPr>
          <p:nvPr>
            <p:ph type="body" idx="1"/>
          </p:nvPr>
        </p:nvSpPr>
        <p:spPr/>
        <p:txBody>
          <a:bodyPr/>
          <a:lstStyle/>
          <a:p>
            <a:r>
              <a:rPr lang="en-US" noProof="0" dirty="0"/>
              <a:t>	</a:t>
            </a:r>
            <a:r>
              <a:rPr lang="en-US" noProof="0" dirty="0" err="1"/>
              <a:t>Δv</a:t>
            </a:r>
            <a:r>
              <a:rPr lang="en-US" noProof="0" dirty="0"/>
              <a:t> and trajectories</a:t>
            </a:r>
          </a:p>
          <a:p>
            <a:r>
              <a:rPr lang="en-US" noProof="0" dirty="0"/>
              <a:t>	Propulsion subsystem design for a LEO cargo return capsule</a:t>
            </a:r>
          </a:p>
        </p:txBody>
      </p:sp>
      <p:pic>
        <p:nvPicPr>
          <p:cNvPr id="8" name="Grafik 7">
            <a:extLst>
              <a:ext uri="{FF2B5EF4-FFF2-40B4-BE49-F238E27FC236}">
                <a16:creationId xmlns:a16="http://schemas.microsoft.com/office/drawing/2014/main" id="{B5110B8A-6F9F-F5B5-9F91-4D410228108B}"/>
              </a:ext>
            </a:extLst>
          </p:cNvPr>
          <p:cNvPicPr>
            <a:picLocks noChangeAspect="1"/>
          </p:cNvPicPr>
          <p:nvPr/>
        </p:nvPicPr>
        <p:blipFill>
          <a:blip r:embed="rId2"/>
          <a:stretch>
            <a:fillRect/>
          </a:stretch>
        </p:blipFill>
        <p:spPr>
          <a:xfrm>
            <a:off x="1202409" y="0"/>
            <a:ext cx="4893591" cy="6858000"/>
          </a:xfrm>
          <a:prstGeom prst="rect">
            <a:avLst/>
          </a:prstGeom>
        </p:spPr>
      </p:pic>
    </p:spTree>
    <p:extLst>
      <p:ext uri="{BB962C8B-B14F-4D97-AF65-F5344CB8AC3E}">
        <p14:creationId xmlns:p14="http://schemas.microsoft.com/office/powerpoint/2010/main" val="389634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8D4F-1E4A-690B-5328-B445AD87129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048D022-7DEF-300B-EC71-96B7AD254696}"/>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E8B541AF-36D9-4189-FC8A-45F20AB5492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4C2FE56-40A8-655F-F894-700B860A9CD9}"/>
              </a:ext>
            </a:extLst>
          </p:cNvPr>
          <p:cNvSpPr>
            <a:spLocks noGrp="1"/>
          </p:cNvSpPr>
          <p:nvPr>
            <p:ph type="sldNum" sz="quarter" idx="12"/>
          </p:nvPr>
        </p:nvSpPr>
        <p:spPr/>
        <p:txBody>
          <a:bodyPr/>
          <a:lstStyle/>
          <a:p>
            <a:fld id="{E1E1CD7C-2161-7D43-862E-CE4C333CD873}" type="slidenum">
              <a:rPr lang="en-US" noProof="0" smtClean="0"/>
              <a:pPr/>
              <a:t>20</a:t>
            </a:fld>
            <a:endParaRPr lang="en-US" noProof="0" dirty="0"/>
          </a:p>
        </p:txBody>
      </p:sp>
      <p:sp>
        <p:nvSpPr>
          <p:cNvPr id="7" name="Google Shape;119;p5">
            <a:extLst>
              <a:ext uri="{FF2B5EF4-FFF2-40B4-BE49-F238E27FC236}">
                <a16:creationId xmlns:a16="http://schemas.microsoft.com/office/drawing/2014/main" id="{0E3B6023-5158-B6D6-9A85-407C58C06F18}"/>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7956170-FCA1-946F-ECD0-3FD1EC3D2FF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11332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C17A5-DEE9-2CF4-460B-971ABF5AA30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2B1359-87FA-630A-E06C-C3D5AFD26BB3}"/>
              </a:ext>
            </a:extLst>
          </p:cNvPr>
          <p:cNvSpPr>
            <a:spLocks noGrp="1"/>
          </p:cNvSpPr>
          <p:nvPr>
            <p:ph idx="1"/>
          </p:nvPr>
        </p:nvSpPr>
        <p:spPr/>
        <p:txBody>
          <a:bodyPr>
            <a:noAutofit/>
          </a:bodyPr>
          <a:lstStyle/>
          <a:p>
            <a:pPr marL="91440" indent="0">
              <a:buNone/>
            </a:pPr>
            <a:r>
              <a:rPr lang="en-US" noProof="0" dirty="0">
                <a:solidFill>
                  <a:schemeClr val="tx1"/>
                </a:solidFill>
              </a:rPr>
              <a:t>Objective: To understand propulsion system selection process</a:t>
            </a:r>
            <a:endParaRPr lang="en-US" noProof="0" dirty="0"/>
          </a:p>
          <a:p>
            <a:r>
              <a:rPr lang="en-US" sz="2400" noProof="0" dirty="0"/>
              <a:t>Design the propulsion subsystem for a LEO cargo return capsule</a:t>
            </a:r>
            <a:endParaRPr lang="en-US" noProof="0" dirty="0"/>
          </a:p>
          <a:p>
            <a:pPr lvl="1"/>
            <a:r>
              <a:rPr lang="en-US" sz="2000" noProof="0" dirty="0"/>
              <a:t>Dry mass of 10 tons</a:t>
            </a:r>
          </a:p>
          <a:p>
            <a:pPr lvl="1"/>
            <a:r>
              <a:rPr lang="en-US" sz="2000" noProof="0" dirty="0"/>
              <a:t>Mission duration of 6 months</a:t>
            </a:r>
          </a:p>
        </p:txBody>
      </p:sp>
      <p:sp>
        <p:nvSpPr>
          <p:cNvPr id="3" name="Titre 2">
            <a:extLst>
              <a:ext uri="{FF2B5EF4-FFF2-40B4-BE49-F238E27FC236}">
                <a16:creationId xmlns:a16="http://schemas.microsoft.com/office/drawing/2014/main" id="{4C3B8BAA-6559-EFD5-B3FC-4889A0CD028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1C437545-0B3D-101B-7DA1-5A55D02C5B3E}"/>
              </a:ext>
            </a:extLst>
          </p:cNvPr>
          <p:cNvSpPr>
            <a:spLocks noGrp="1"/>
          </p:cNvSpPr>
          <p:nvPr>
            <p:ph type="sldNum" sz="quarter" idx="12"/>
          </p:nvPr>
        </p:nvSpPr>
        <p:spPr/>
        <p:txBody>
          <a:bodyPr/>
          <a:lstStyle/>
          <a:p>
            <a:fld id="{E1E1CD7C-2161-7D43-862E-CE4C333CD873}" type="slidenum">
              <a:rPr lang="en-US" noProof="0" smtClean="0"/>
              <a:pPr/>
              <a:t>21</a:t>
            </a:fld>
            <a:endParaRPr lang="en-US" noProof="0" dirty="0"/>
          </a:p>
        </p:txBody>
      </p:sp>
      <p:sp>
        <p:nvSpPr>
          <p:cNvPr id="7" name="Google Shape;119;p5">
            <a:extLst>
              <a:ext uri="{FF2B5EF4-FFF2-40B4-BE49-F238E27FC236}">
                <a16:creationId xmlns:a16="http://schemas.microsoft.com/office/drawing/2014/main" id="{77F4498F-1C08-4F82-60FD-26471C52B262}"/>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87A95FC7-2F20-72BE-88AE-AB26B2CF11EB}"/>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170418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ormAutofit fontScale="92500" lnSpcReduction="10000"/>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p>
          <a:p>
            <a:pPr marL="1095312" lvl="2" indent="-285636">
              <a:spcBef>
                <a:spcPts val="300"/>
              </a:spcBef>
              <a:buFont typeface="Arial" panose="020B0604020202020204" pitchFamily="34" charset="0"/>
              <a:buChar char="•"/>
            </a:pPr>
            <a:r>
              <a:rPr lang="en-US" noProof="0" dirty="0"/>
              <a:t>Electrical propulsion</a:t>
            </a:r>
          </a:p>
          <a:p>
            <a:pPr marL="1365204" lvl="3" indent="-285636">
              <a:spcBef>
                <a:spcPts val="300"/>
              </a:spcBef>
              <a:buFont typeface="Arial" panose="020B0604020202020204" pitchFamily="34" charset="0"/>
              <a:buChar char="•"/>
            </a:pPr>
            <a:r>
              <a:rPr lang="en-US" strike="sngStrike" noProof="0" dirty="0"/>
              <a:t>Electromagnetic acceleration (MPD thruster, pulsed plasma thruster, magnetic nozzle thruster)</a:t>
            </a:r>
          </a:p>
          <a:p>
            <a:pPr marL="1365204" lvl="3" indent="-285636">
              <a:spcBef>
                <a:spcPts val="300"/>
              </a:spcBef>
              <a:buFont typeface="Arial" panose="020B0604020202020204" pitchFamily="34" charset="0"/>
              <a:buChar char="•"/>
            </a:pPr>
            <a:r>
              <a:rPr lang="en-US" i="1" noProof="0" dirty="0"/>
              <a:t>Electrostatic acceleration (gridded ion thruster, hall effect thruster, field emission EP, electrospray thruster)</a:t>
            </a:r>
          </a:p>
          <a:p>
            <a:pPr marL="1365204" lvl="3" indent="-285636">
              <a:spcBef>
                <a:spcPts val="300"/>
              </a:spcBef>
              <a:buFont typeface="Arial" panose="020B0604020202020204" pitchFamily="34" charset="0"/>
              <a:buChar char="•"/>
            </a:pPr>
            <a:r>
              <a:rPr lang="en-US" i="1" noProof="0" dirty="0"/>
              <a:t>Electrothermal acceleration (</a:t>
            </a:r>
            <a:r>
              <a:rPr lang="en-US" i="1" noProof="0" dirty="0" err="1"/>
              <a:t>resistojet</a:t>
            </a:r>
            <a:r>
              <a:rPr lang="en-US" i="1" noProof="0" dirty="0"/>
              <a:t> thruster, </a:t>
            </a:r>
            <a:r>
              <a:rPr lang="en-US" i="1" noProof="0" dirty="0" err="1"/>
              <a:t>arcjet</a:t>
            </a:r>
            <a:r>
              <a:rPr lang="en-US" i="1" noProof="0" dirty="0"/>
              <a:t> thruster)</a:t>
            </a:r>
          </a:p>
          <a:p>
            <a:pPr marL="1095312" lvl="2" indent="-285636">
              <a:spcBef>
                <a:spcPts val="300"/>
              </a:spcBef>
              <a:buFont typeface="Arial" panose="020B0604020202020204" pitchFamily="34" charset="0"/>
              <a:buChar char="•"/>
            </a:pPr>
            <a:r>
              <a:rPr lang="en-US" noProof="0" dirty="0"/>
              <a:t>Thermal propulsion</a:t>
            </a:r>
          </a:p>
          <a:p>
            <a:pPr marL="1365204" lvl="3" indent="-285636">
              <a:spcBef>
                <a:spcPts val="300"/>
              </a:spcBef>
              <a:buFont typeface="Arial" panose="020B0604020202020204" pitchFamily="34" charset="0"/>
              <a:buChar char="•"/>
            </a:pPr>
            <a:r>
              <a:rPr lang="en-US" strike="sngStrike" noProof="0" dirty="0"/>
              <a:t>Nuclear thermal thruster</a:t>
            </a:r>
          </a:p>
          <a:p>
            <a:pPr marL="1365204" lvl="3" indent="-285636">
              <a:spcBef>
                <a:spcPts val="300"/>
              </a:spcBef>
              <a:buFont typeface="Arial" panose="020B0604020202020204" pitchFamily="34" charset="0"/>
              <a:buChar char="•"/>
            </a:pPr>
            <a:r>
              <a:rPr lang="en-US" strike="sngStrike" noProof="0" dirty="0"/>
              <a:t>Solar thermal thruster</a:t>
            </a:r>
          </a:p>
          <a:p>
            <a:pPr marL="1365204" lvl="3" indent="-285636">
              <a:spcBef>
                <a:spcPts val="300"/>
              </a:spcBef>
              <a:buFont typeface="Arial" panose="020B0604020202020204" pitchFamily="34" charset="0"/>
              <a:buChar char="•"/>
            </a:pPr>
            <a:r>
              <a:rPr lang="en-US" i="1" noProof="0" dirty="0"/>
              <a:t>Cold gas thruster</a:t>
            </a:r>
          </a:p>
          <a:p>
            <a:pPr marL="1095312" lvl="2" indent="-285636">
              <a:spcBef>
                <a:spcPts val="300"/>
              </a:spcBef>
              <a:buFont typeface="Arial" panose="020B0604020202020204" pitchFamily="34" charset="0"/>
              <a:buChar char="•"/>
            </a:pPr>
            <a:r>
              <a:rPr lang="en-US" noProof="0" dirty="0"/>
              <a:t>Chemical propulsion</a:t>
            </a:r>
          </a:p>
          <a:p>
            <a:pPr marL="1365204" lvl="3" indent="-285636">
              <a:spcBef>
                <a:spcPts val="300"/>
              </a:spcBef>
              <a:buFont typeface="Arial" panose="020B0604020202020204" pitchFamily="34" charset="0"/>
              <a:buChar char="•"/>
            </a:pPr>
            <a:r>
              <a:rPr lang="en-US" b="1" noProof="0" dirty="0"/>
              <a:t>Gaseous</a:t>
            </a:r>
          </a:p>
          <a:p>
            <a:pPr marL="1365204" lvl="3" indent="-285636">
              <a:spcBef>
                <a:spcPts val="300"/>
              </a:spcBef>
              <a:buFont typeface="Arial" panose="020B0604020202020204" pitchFamily="34" charset="0"/>
              <a:buChar char="•"/>
            </a:pPr>
            <a:r>
              <a:rPr lang="en-US" b="1" noProof="0" dirty="0"/>
              <a:t>Liquid</a:t>
            </a:r>
          </a:p>
          <a:p>
            <a:pPr marL="1365204" lvl="3" indent="-285636">
              <a:spcBef>
                <a:spcPts val="300"/>
              </a:spcBef>
              <a:buFont typeface="Arial" panose="020B0604020202020204" pitchFamily="34" charset="0"/>
              <a:buChar char="•"/>
            </a:pPr>
            <a:r>
              <a:rPr lang="en-US" i="1" noProof="0" dirty="0"/>
              <a:t>Solid</a:t>
            </a:r>
          </a:p>
          <a:p>
            <a:pPr marL="1365204" lvl="3" indent="-285636">
              <a:spcBef>
                <a:spcPts val="300"/>
              </a:spcBef>
              <a:buFont typeface="Arial" panose="020B0604020202020204" pitchFamily="34" charset="0"/>
              <a:buChar char="•"/>
            </a:pPr>
            <a:r>
              <a:rPr lang="en-US" i="1" noProof="0" dirty="0"/>
              <a:t>Hybrid</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22</a:t>
            </a:fld>
            <a:endParaRPr lang="en-US" noProof="0" dirty="0"/>
          </a:p>
        </p:txBody>
      </p:sp>
    </p:spTree>
    <p:extLst>
      <p:ext uri="{BB962C8B-B14F-4D97-AF65-F5344CB8AC3E}">
        <p14:creationId xmlns:p14="http://schemas.microsoft.com/office/powerpoint/2010/main" val="2719962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53257-04E1-2A26-0AE2-596AB9EC5BCB}"/>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6EC05AE-A851-5F8F-7832-F1332382A46E}"/>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A2AEA0CD-CC45-8B8E-3990-B4D61C99F460}"/>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7DE5FCF-96D3-E44C-DE20-54458C27469D}"/>
              </a:ext>
            </a:extLst>
          </p:cNvPr>
          <p:cNvSpPr>
            <a:spLocks noGrp="1"/>
          </p:cNvSpPr>
          <p:nvPr>
            <p:ph type="sldNum" sz="quarter" idx="12"/>
          </p:nvPr>
        </p:nvSpPr>
        <p:spPr/>
        <p:txBody>
          <a:bodyPr/>
          <a:lstStyle/>
          <a:p>
            <a:fld id="{E1E1CD7C-2161-7D43-862E-CE4C333CD873}" type="slidenum">
              <a:rPr lang="en-US" noProof="0" smtClean="0"/>
              <a:pPr/>
              <a:t>23</a:t>
            </a:fld>
            <a:endParaRPr lang="en-US" noProof="0" dirty="0"/>
          </a:p>
        </p:txBody>
      </p:sp>
      <p:sp>
        <p:nvSpPr>
          <p:cNvPr id="7" name="Google Shape;119;p5">
            <a:extLst>
              <a:ext uri="{FF2B5EF4-FFF2-40B4-BE49-F238E27FC236}">
                <a16:creationId xmlns:a16="http://schemas.microsoft.com/office/drawing/2014/main" id="{294207A2-68F8-2799-AA9F-7D039A22866A}"/>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B7038486-F802-0E57-812F-31D060A6ED5E}"/>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102041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p>
          <a:p>
            <a:pPr marL="1095312" lvl="2" indent="-285636">
              <a:spcBef>
                <a:spcPts val="300"/>
              </a:spcBef>
              <a:buFont typeface="Arial" panose="020B0604020202020204" pitchFamily="34" charset="0"/>
              <a:buChar char="•"/>
            </a:pPr>
            <a:r>
              <a:rPr lang="en-US" noProof="0" dirty="0"/>
              <a:t>Propulsion technology trade</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24</a:t>
            </a:fld>
            <a:endParaRPr lang="en-US" noProof="0" dirty="0"/>
          </a:p>
        </p:txBody>
      </p:sp>
      <p:pic>
        <p:nvPicPr>
          <p:cNvPr id="7" name="Grafik 6">
            <a:extLst>
              <a:ext uri="{FF2B5EF4-FFF2-40B4-BE49-F238E27FC236}">
                <a16:creationId xmlns:a16="http://schemas.microsoft.com/office/drawing/2014/main" id="{4EDAE810-1EFB-4DC0-AB43-389210A8A3FA}"/>
              </a:ext>
            </a:extLst>
          </p:cNvPr>
          <p:cNvPicPr>
            <a:picLocks noChangeAspect="1"/>
          </p:cNvPicPr>
          <p:nvPr/>
        </p:nvPicPr>
        <p:blipFill>
          <a:blip r:embed="rId2"/>
          <a:stretch>
            <a:fillRect/>
          </a:stretch>
        </p:blipFill>
        <p:spPr>
          <a:xfrm>
            <a:off x="606774" y="2391559"/>
            <a:ext cx="10978450" cy="4416684"/>
          </a:xfrm>
          <a:prstGeom prst="rect">
            <a:avLst/>
          </a:prstGeom>
        </p:spPr>
      </p:pic>
    </p:spTree>
    <p:extLst>
      <p:ext uri="{BB962C8B-B14F-4D97-AF65-F5344CB8AC3E}">
        <p14:creationId xmlns:p14="http://schemas.microsoft.com/office/powerpoint/2010/main" val="2170464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005E6-F24F-43F9-051A-06254C18643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3D6B9AD-4230-99BF-3198-70F1F75A9CEB}"/>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CCD3F001-CB31-9A91-2B39-B0074479EF8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55886AE8-0A13-5297-F015-60FE299EA74D}"/>
              </a:ext>
            </a:extLst>
          </p:cNvPr>
          <p:cNvSpPr>
            <a:spLocks noGrp="1"/>
          </p:cNvSpPr>
          <p:nvPr>
            <p:ph type="sldNum" sz="quarter" idx="12"/>
          </p:nvPr>
        </p:nvSpPr>
        <p:spPr/>
        <p:txBody>
          <a:bodyPr/>
          <a:lstStyle/>
          <a:p>
            <a:fld id="{E1E1CD7C-2161-7D43-862E-CE4C333CD873}" type="slidenum">
              <a:rPr lang="en-US" noProof="0" smtClean="0"/>
              <a:pPr/>
              <a:t>25</a:t>
            </a:fld>
            <a:endParaRPr lang="en-US" noProof="0" dirty="0"/>
          </a:p>
        </p:txBody>
      </p:sp>
      <p:sp>
        <p:nvSpPr>
          <p:cNvPr id="7" name="Google Shape;119;p5">
            <a:extLst>
              <a:ext uri="{FF2B5EF4-FFF2-40B4-BE49-F238E27FC236}">
                <a16:creationId xmlns:a16="http://schemas.microsoft.com/office/drawing/2014/main" id="{23D91BBF-76DF-5A26-D2A0-53A12408C719}"/>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95035680-4E7B-FF6A-643A-86FE168E6C7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3472564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ormAutofit fontScale="92500" lnSpcReduction="10000"/>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performance is required for LEO cargo return capsule? </a:t>
            </a:r>
          </a:p>
          <a:p>
            <a:pPr marL="823583" lvl="1" indent="-285636">
              <a:spcBef>
                <a:spcPts val="300"/>
              </a:spcBef>
              <a:buFont typeface="Arial" panose="020B0604020202020204" pitchFamily="34" charset="0"/>
              <a:buChar char="•"/>
            </a:pPr>
            <a:r>
              <a:rPr lang="en-US" noProof="0" dirty="0"/>
              <a:t>Are the customer (L0) requirements sufficient?</a:t>
            </a:r>
          </a:p>
          <a:p>
            <a:pPr marL="1095312" lvl="2" indent="-285636">
              <a:spcBef>
                <a:spcPts val="300"/>
              </a:spcBef>
              <a:buFont typeface="Arial" panose="020B0604020202020204" pitchFamily="34" charset="0"/>
              <a:buChar char="•"/>
            </a:pPr>
            <a:r>
              <a:rPr lang="en-US" noProof="0" dirty="0"/>
              <a:t>Delta v…</a:t>
            </a:r>
          </a:p>
          <a:p>
            <a:pPr marL="1095312" lvl="2" indent="-285636">
              <a:spcBef>
                <a:spcPts val="300"/>
              </a:spcBef>
              <a:buFont typeface="Arial" panose="020B0604020202020204" pitchFamily="34" charset="0"/>
              <a:buChar char="•"/>
            </a:pPr>
            <a:r>
              <a:rPr lang="en-US" noProof="0" dirty="0"/>
              <a:t>Thrust…</a:t>
            </a:r>
          </a:p>
          <a:p>
            <a:pPr marL="1095312" lvl="2" indent="-285636">
              <a:spcBef>
                <a:spcPts val="300"/>
              </a:spcBef>
              <a:buFont typeface="Arial" panose="020B0604020202020204" pitchFamily="34" charset="0"/>
              <a:buChar char="•"/>
            </a:pPr>
            <a:r>
              <a:rPr lang="en-US" noProof="0" dirty="0"/>
              <a:t>Isp…</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Delta v need is about 500 m/s for LEO cargo return capsule</a:t>
            </a:r>
          </a:p>
          <a:p>
            <a:pPr marL="1095312" lvl="2" indent="-285636">
              <a:spcBef>
                <a:spcPts val="300"/>
              </a:spcBef>
              <a:buFont typeface="Arial" panose="020B0604020202020204" pitchFamily="34" charset="0"/>
              <a:buChar char="•"/>
            </a:pPr>
            <a:r>
              <a:rPr lang="en-US" noProof="0" dirty="0"/>
              <a:t>Thrust need differs between attitude control and delta v maneuvers</a:t>
            </a:r>
          </a:p>
          <a:p>
            <a:pPr marL="1095312" lvl="2" indent="-285636">
              <a:spcBef>
                <a:spcPts val="300"/>
              </a:spcBef>
              <a:buFont typeface="Arial" panose="020B0604020202020204" pitchFamily="34" charset="0"/>
              <a:buChar char="•"/>
            </a:pPr>
            <a:r>
              <a:rPr lang="en-US" noProof="0" dirty="0"/>
              <a:t>Attitude control requires pulse mode firing with small MIB</a:t>
            </a:r>
          </a:p>
          <a:p>
            <a:pPr marL="1095312" lvl="2" indent="-285636">
              <a:spcBef>
                <a:spcPts val="300"/>
              </a:spcBef>
              <a:buFont typeface="Arial" panose="020B0604020202020204" pitchFamily="34" charset="0"/>
              <a:buChar char="•"/>
            </a:pPr>
            <a:r>
              <a:rPr lang="en-US" noProof="0" dirty="0"/>
              <a:t>Delta v maneuver require steady state firing with sufficient thrust</a:t>
            </a:r>
          </a:p>
          <a:p>
            <a:pPr marL="1095312" lvl="2" indent="-285636">
              <a:spcBef>
                <a:spcPts val="300"/>
              </a:spcBef>
              <a:buFont typeface="Arial" panose="020B0604020202020204" pitchFamily="34" charset="0"/>
              <a:buChar char="•"/>
            </a:pPr>
            <a:r>
              <a:rPr lang="en-US" noProof="0" dirty="0"/>
              <a:t>Thrust level of 20 N is good starting point for attitude control thrusters</a:t>
            </a:r>
          </a:p>
          <a:p>
            <a:pPr marL="1095312" lvl="2" indent="-285636">
              <a:spcBef>
                <a:spcPts val="300"/>
              </a:spcBef>
              <a:buFont typeface="Arial" panose="020B0604020202020204" pitchFamily="34" charset="0"/>
              <a:buChar char="•"/>
            </a:pPr>
            <a:r>
              <a:rPr lang="en-US" noProof="0" dirty="0"/>
              <a:t>Thrust level of 200 N is reasonable for delta v thrusters (considering 4 thrusters running in parallel)</a:t>
            </a:r>
          </a:p>
          <a:p>
            <a:pPr marL="1095312" lvl="2" indent="-285636">
              <a:spcBef>
                <a:spcPts val="300"/>
              </a:spcBef>
              <a:buFont typeface="Arial" panose="020B0604020202020204" pitchFamily="34" charset="0"/>
              <a:buChar char="•"/>
            </a:pPr>
            <a:r>
              <a:rPr lang="en-US" noProof="0" dirty="0"/>
              <a:t>Isp depends on propellant combination</a:t>
            </a:r>
          </a:p>
          <a:p>
            <a:pPr marL="1095312" lvl="2" indent="-285636">
              <a:spcBef>
                <a:spcPts val="300"/>
              </a:spcBef>
              <a:buFont typeface="Arial" panose="020B0604020202020204" pitchFamily="34" charset="0"/>
              <a:buChar char="•"/>
            </a:pPr>
            <a:endParaRPr lang="en-US" i="1"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26</a:t>
            </a:fld>
            <a:endParaRPr lang="en-US" noProof="0" dirty="0"/>
          </a:p>
        </p:txBody>
      </p:sp>
    </p:spTree>
    <p:extLst>
      <p:ext uri="{BB962C8B-B14F-4D97-AF65-F5344CB8AC3E}">
        <p14:creationId xmlns:p14="http://schemas.microsoft.com/office/powerpoint/2010/main" val="186296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D17EF-EEBD-E72A-CD17-65B53E68BD2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DD8376-8FCD-62F6-1AA7-2D7B53E3FBD4}"/>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97323683-6483-2161-54F7-E0B11B63575F}"/>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9C18D131-B9AF-B953-4C4E-3EDF85ED4FD3}"/>
              </a:ext>
            </a:extLst>
          </p:cNvPr>
          <p:cNvSpPr>
            <a:spLocks noGrp="1"/>
          </p:cNvSpPr>
          <p:nvPr>
            <p:ph type="sldNum" sz="quarter" idx="12"/>
          </p:nvPr>
        </p:nvSpPr>
        <p:spPr/>
        <p:txBody>
          <a:bodyPr/>
          <a:lstStyle/>
          <a:p>
            <a:fld id="{E1E1CD7C-2161-7D43-862E-CE4C333CD873}" type="slidenum">
              <a:rPr lang="en-US" noProof="0" smtClean="0"/>
              <a:pPr/>
              <a:t>27</a:t>
            </a:fld>
            <a:endParaRPr lang="en-US" noProof="0" dirty="0"/>
          </a:p>
        </p:txBody>
      </p:sp>
      <p:sp>
        <p:nvSpPr>
          <p:cNvPr id="7" name="Google Shape;119;p5">
            <a:extLst>
              <a:ext uri="{FF2B5EF4-FFF2-40B4-BE49-F238E27FC236}">
                <a16:creationId xmlns:a16="http://schemas.microsoft.com/office/drawing/2014/main" id="{1106758F-DD60-6617-0534-1D685BEFE18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C40153B9-D1CE-365A-7CD3-54503361E653}"/>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405365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performance is required for LEO cargo return capsule? </a:t>
            </a:r>
          </a:p>
          <a:p>
            <a:pPr marL="1095312" lvl="2" indent="-285636">
              <a:spcBef>
                <a:spcPts val="300"/>
              </a:spcBef>
              <a:buFont typeface="Arial" panose="020B0604020202020204" pitchFamily="34" charset="0"/>
              <a:buChar char="•"/>
            </a:pPr>
            <a:r>
              <a:rPr lang="en-US" noProof="0" dirty="0"/>
              <a:t>Isp…</a:t>
            </a:r>
          </a:p>
          <a:p>
            <a:pPr marL="1095312" lvl="2" indent="-285636">
              <a:spcBef>
                <a:spcPts val="300"/>
              </a:spcBef>
              <a:buFont typeface="Arial" panose="020B0604020202020204" pitchFamily="34" charset="0"/>
              <a:buChar char="•"/>
            </a:pPr>
            <a:r>
              <a:rPr lang="en-US" noProof="0" dirty="0"/>
              <a:t>Isp depends on propellant combination</a:t>
            </a:r>
          </a:p>
          <a:p>
            <a:pPr marL="1095312" lvl="2" indent="-285636">
              <a:spcBef>
                <a:spcPts val="300"/>
              </a:spcBef>
              <a:buFont typeface="Arial" panose="020B0604020202020204" pitchFamily="34" charset="0"/>
              <a:buChar char="•"/>
            </a:pPr>
            <a:r>
              <a:rPr lang="en-US" noProof="0" dirty="0"/>
              <a:t>Rocket </a:t>
            </a:r>
            <a:r>
              <a:rPr lang="en-US" noProof="0" dirty="0">
                <a:hlinkClick r:id="rId2"/>
              </a:rPr>
              <a:t>CEA</a:t>
            </a:r>
            <a:endParaRPr lang="en-US" noProof="0" dirty="0"/>
          </a:p>
          <a:p>
            <a:pPr marL="1095312" lvl="2" indent="-285636">
              <a:spcBef>
                <a:spcPts val="300"/>
              </a:spcBef>
              <a:buFont typeface="Arial" panose="020B0604020202020204" pitchFamily="34" charset="0"/>
              <a:buChar char="•"/>
            </a:pPr>
            <a:endParaRPr lang="en-US" sz="1799" noProof="0" dirty="0"/>
          </a:p>
          <a:p>
            <a:pPr marL="1095312" lvl="2" indent="-285636">
              <a:spcBef>
                <a:spcPts val="300"/>
              </a:spcBef>
              <a:buFont typeface="Arial" panose="020B0604020202020204" pitchFamily="34" charset="0"/>
              <a:buChar char="•"/>
            </a:pPr>
            <a:r>
              <a:rPr lang="en-US" sz="1799" noProof="0" dirty="0"/>
              <a:t>Propellant data from </a:t>
            </a:r>
            <a:r>
              <a:rPr lang="en-US" sz="1799" noProof="0" dirty="0">
                <a:hlinkClick r:id="rId3"/>
              </a:rPr>
              <a:t>REFPROP</a:t>
            </a:r>
            <a:r>
              <a:rPr lang="en-US" sz="1799" noProof="0" dirty="0"/>
              <a:t> (computer program developed by the National Institute of Standards and Technology (NIST). NIST database contains the thermophysical data of several fluids in the gas, liquid and supercritical state which are accessible through a Python request calling the REFPROP library)</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endParaRPr lang="en-US" i="1"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28</a:t>
            </a:fld>
            <a:endParaRPr lang="en-US" noProof="0" dirty="0"/>
          </a:p>
        </p:txBody>
      </p:sp>
    </p:spTree>
    <p:extLst>
      <p:ext uri="{BB962C8B-B14F-4D97-AF65-F5344CB8AC3E}">
        <p14:creationId xmlns:p14="http://schemas.microsoft.com/office/powerpoint/2010/main" val="3977071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98D7-62A5-4BF2-4DD3-56FCDCAC721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7EAAB1D-162E-A74B-C538-A71BFFB768FC}"/>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14E17B60-BC01-6377-6E80-F9FF9678968A}"/>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C8164C6E-0394-1967-7ED7-247355256AD9}"/>
              </a:ext>
            </a:extLst>
          </p:cNvPr>
          <p:cNvSpPr>
            <a:spLocks noGrp="1"/>
          </p:cNvSpPr>
          <p:nvPr>
            <p:ph type="sldNum" sz="quarter" idx="12"/>
          </p:nvPr>
        </p:nvSpPr>
        <p:spPr/>
        <p:txBody>
          <a:bodyPr/>
          <a:lstStyle/>
          <a:p>
            <a:fld id="{E1E1CD7C-2161-7D43-862E-CE4C333CD873}" type="slidenum">
              <a:rPr lang="en-US" noProof="0" smtClean="0"/>
              <a:pPr/>
              <a:t>29</a:t>
            </a:fld>
            <a:endParaRPr lang="en-US" noProof="0" dirty="0"/>
          </a:p>
        </p:txBody>
      </p:sp>
      <p:sp>
        <p:nvSpPr>
          <p:cNvPr id="7" name="Google Shape;119;p5">
            <a:extLst>
              <a:ext uri="{FF2B5EF4-FFF2-40B4-BE49-F238E27FC236}">
                <a16:creationId xmlns:a16="http://schemas.microsoft.com/office/drawing/2014/main" id="{BA4832EA-C9B7-C18C-D809-3EF64BC88823}"/>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C44A2913-8D2F-79B8-2C64-619B41E4E610}"/>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40324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6ECDA-3B7D-FE55-C630-4CA1A0D9718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2D51D79-4FC1-5D6C-6665-E81370FA8C3A}"/>
              </a:ext>
            </a:extLst>
          </p:cNvPr>
          <p:cNvSpPr>
            <a:spLocks noGrp="1"/>
          </p:cNvSpPr>
          <p:nvPr>
            <p:ph idx="1"/>
          </p:nvPr>
        </p:nvSpPr>
        <p:spPr/>
        <p:txBody>
          <a:bodyPr>
            <a:noAutofit/>
          </a:bodyPr>
          <a:lstStyle/>
          <a:p>
            <a:pPr marL="91440" indent="0">
              <a:buNone/>
            </a:pPr>
            <a:r>
              <a:rPr lang="en-US" noProof="0" dirty="0">
                <a:solidFill>
                  <a:schemeClr val="tx1"/>
                </a:solidFill>
              </a:rPr>
              <a:t>Objective: To analyze performance need</a:t>
            </a:r>
            <a:endParaRPr lang="en-US" noProof="0" dirty="0"/>
          </a:p>
          <a:p>
            <a:r>
              <a:rPr lang="en-US" noProof="0" dirty="0"/>
              <a:t>The Space Shuttle – Fly me to the moon?</a:t>
            </a:r>
            <a:endParaRPr lang="en-US" sz="2000" noProof="0" dirty="0"/>
          </a:p>
          <a:p>
            <a:pPr lvl="1"/>
            <a:r>
              <a:rPr lang="en-US" sz="2000" noProof="0" dirty="0"/>
              <a:t>Would it have</a:t>
            </a:r>
            <a:r>
              <a:rPr lang="en-US" sz="2000" dirty="0"/>
              <a:t> been possible to fly to the moon with the Space Shuttle</a:t>
            </a:r>
            <a:r>
              <a:rPr lang="en-US" sz="2000" noProof="0" dirty="0"/>
              <a:t>? </a:t>
            </a:r>
            <a:endParaRPr lang="en-US" sz="1800" b="0" i="0" u="none" strike="noStrike" baseline="0" noProof="0" dirty="0">
              <a:solidFill>
                <a:srgbClr val="000000"/>
              </a:solidFill>
              <a:latin typeface="Arial" panose="020B0604020202020204" pitchFamily="34" charset="0"/>
            </a:endParaRPr>
          </a:p>
          <a:p>
            <a:r>
              <a:rPr lang="en-US" sz="2267" noProof="0" dirty="0"/>
              <a:t> Space Shuttle data</a:t>
            </a:r>
          </a:p>
          <a:p>
            <a:pPr lvl="1"/>
            <a:r>
              <a:rPr lang="en-US" sz="2000" noProof="0" dirty="0"/>
              <a:t>Lunar distance : 384,000 km </a:t>
            </a:r>
          </a:p>
          <a:p>
            <a:pPr lvl="1"/>
            <a:r>
              <a:rPr lang="en-US" sz="2000" noProof="0" dirty="0"/>
              <a:t>Shuttle Orbital Speed : 7,680 m / s </a:t>
            </a:r>
          </a:p>
          <a:p>
            <a:pPr lvl="1"/>
            <a:r>
              <a:rPr lang="en-US" sz="2000" noProof="0" dirty="0"/>
              <a:t>Maximum cargo mass : 28,000 kilograms</a:t>
            </a:r>
          </a:p>
        </p:txBody>
      </p:sp>
      <p:sp>
        <p:nvSpPr>
          <p:cNvPr id="3" name="Titre 2">
            <a:extLst>
              <a:ext uri="{FF2B5EF4-FFF2-40B4-BE49-F238E27FC236}">
                <a16:creationId xmlns:a16="http://schemas.microsoft.com/office/drawing/2014/main" id="{80800589-642B-ACF9-3270-F0C96EF7C6D4}"/>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Spacecraft can reach Moon?</a:t>
            </a:r>
          </a:p>
        </p:txBody>
      </p:sp>
      <p:sp>
        <p:nvSpPr>
          <p:cNvPr id="6" name="Espace réservé du numéro de diapositive 5">
            <a:extLst>
              <a:ext uri="{FF2B5EF4-FFF2-40B4-BE49-F238E27FC236}">
                <a16:creationId xmlns:a16="http://schemas.microsoft.com/office/drawing/2014/main" id="{996F1AC8-0D79-88D6-1514-D5A976AF427E}"/>
              </a:ext>
            </a:extLst>
          </p:cNvPr>
          <p:cNvSpPr>
            <a:spLocks noGrp="1"/>
          </p:cNvSpPr>
          <p:nvPr>
            <p:ph type="sldNum" sz="quarter" idx="12"/>
          </p:nvPr>
        </p:nvSpPr>
        <p:spPr/>
        <p:txBody>
          <a:bodyPr/>
          <a:lstStyle/>
          <a:p>
            <a:fld id="{E1E1CD7C-2161-7D43-862E-CE4C333CD873}" type="slidenum">
              <a:rPr lang="en-US" noProof="0" smtClean="0"/>
              <a:pPr/>
              <a:t>3</a:t>
            </a:fld>
            <a:endParaRPr lang="en-US" noProof="0" dirty="0"/>
          </a:p>
        </p:txBody>
      </p:sp>
      <p:sp>
        <p:nvSpPr>
          <p:cNvPr id="7" name="Google Shape;119;p5">
            <a:extLst>
              <a:ext uri="{FF2B5EF4-FFF2-40B4-BE49-F238E27FC236}">
                <a16:creationId xmlns:a16="http://schemas.microsoft.com/office/drawing/2014/main" id="{C5C5531A-24CD-3069-F864-8242083A22FF}"/>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D335D4C0-25AE-6566-0122-67A277D6032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74515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performance is required for LEO cargo return capsule? </a:t>
            </a:r>
          </a:p>
          <a:p>
            <a:pPr marL="1095312" lvl="2" indent="-285636">
              <a:spcBef>
                <a:spcPts val="300"/>
              </a:spcBef>
              <a:buFont typeface="Arial" panose="020B0604020202020204" pitchFamily="34" charset="0"/>
              <a:buChar char="•"/>
            </a:pPr>
            <a:r>
              <a:rPr lang="en-US" noProof="0" dirty="0"/>
              <a:t>Isp…</a:t>
            </a:r>
          </a:p>
          <a:p>
            <a:pPr marL="1095312" lvl="2" indent="-285636">
              <a:spcBef>
                <a:spcPts val="300"/>
              </a:spcBef>
              <a:buFont typeface="Arial" panose="020B0604020202020204" pitchFamily="34" charset="0"/>
              <a:buChar char="•"/>
            </a:pPr>
            <a:r>
              <a:rPr lang="en-US" noProof="0" dirty="0"/>
              <a:t>Isp depends on propellant combination</a:t>
            </a:r>
          </a:p>
          <a:p>
            <a:pPr marL="1095312" lvl="2" indent="-285636">
              <a:spcBef>
                <a:spcPts val="300"/>
              </a:spcBef>
              <a:buFont typeface="Arial" panose="020B0604020202020204" pitchFamily="34" charset="0"/>
              <a:buChar char="•"/>
            </a:pPr>
            <a:r>
              <a:rPr lang="en-US" noProof="0" dirty="0"/>
              <a:t>Rocket </a:t>
            </a:r>
            <a:r>
              <a:rPr lang="en-US" noProof="0" dirty="0">
                <a:hlinkClick r:id="rId2"/>
              </a:rPr>
              <a:t>CEA</a:t>
            </a:r>
            <a:endParaRPr lang="en-US" noProof="0" dirty="0"/>
          </a:p>
          <a:p>
            <a:pPr marL="1095312" lvl="2" indent="-285636">
              <a:spcBef>
                <a:spcPts val="300"/>
              </a:spcBef>
              <a:buFont typeface="Arial" panose="020B0604020202020204" pitchFamily="34" charset="0"/>
              <a:buChar char="•"/>
            </a:pPr>
            <a:endParaRPr lang="en-US" i="1"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30</a:t>
            </a:fld>
            <a:endParaRPr lang="en-US" noProof="0" dirty="0"/>
          </a:p>
        </p:txBody>
      </p:sp>
    </p:spTree>
    <p:extLst>
      <p:ext uri="{BB962C8B-B14F-4D97-AF65-F5344CB8AC3E}">
        <p14:creationId xmlns:p14="http://schemas.microsoft.com/office/powerpoint/2010/main" val="2385524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1D65-F214-454E-4A5B-BA314D5B385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1DF6BBE-69B8-782D-0A32-E9505B8B7D9B}"/>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5B3A49EA-7EA6-0E83-804F-EBC6063BE066}"/>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C0868851-0E25-1482-F81F-7FED91773668}"/>
              </a:ext>
            </a:extLst>
          </p:cNvPr>
          <p:cNvSpPr>
            <a:spLocks noGrp="1"/>
          </p:cNvSpPr>
          <p:nvPr>
            <p:ph type="sldNum" sz="quarter" idx="12"/>
          </p:nvPr>
        </p:nvSpPr>
        <p:spPr/>
        <p:txBody>
          <a:bodyPr/>
          <a:lstStyle/>
          <a:p>
            <a:fld id="{E1E1CD7C-2161-7D43-862E-CE4C333CD873}" type="slidenum">
              <a:rPr lang="en-US" noProof="0" smtClean="0"/>
              <a:pPr/>
              <a:t>31</a:t>
            </a:fld>
            <a:endParaRPr lang="en-US" noProof="0" dirty="0"/>
          </a:p>
        </p:txBody>
      </p:sp>
      <p:sp>
        <p:nvSpPr>
          <p:cNvPr id="7" name="Google Shape;119;p5">
            <a:extLst>
              <a:ext uri="{FF2B5EF4-FFF2-40B4-BE49-F238E27FC236}">
                <a16:creationId xmlns:a16="http://schemas.microsoft.com/office/drawing/2014/main" id="{4FC8458A-98BC-0EC7-7EAD-A944C00252E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DA874B20-25CC-9610-93A0-008BC28991A1}"/>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744738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endParaRPr lang="en-US" i="1" noProof="0" dirty="0"/>
          </a:p>
          <a:p>
            <a:pPr marL="823583" lvl="1" indent="-285636">
              <a:spcBef>
                <a:spcPts val="300"/>
              </a:spcBef>
              <a:buFont typeface="Arial" panose="020B0604020202020204" pitchFamily="34" charset="0"/>
              <a:buChar char="•"/>
            </a:pPr>
            <a:r>
              <a:rPr lang="en-US" noProof="0" dirty="0"/>
              <a:t>Any impact by evolution step 1? Crew of 3 on board?</a:t>
            </a:r>
          </a:p>
          <a:p>
            <a:pPr marL="1095312" lvl="2" indent="-285636">
              <a:spcBef>
                <a:spcPts val="300"/>
              </a:spcBef>
              <a:buFont typeface="Arial" panose="020B0604020202020204" pitchFamily="34" charset="0"/>
              <a:buChar char="•"/>
            </a:pPr>
            <a:r>
              <a:rPr lang="en-US" noProof="0" dirty="0"/>
              <a:t>Oxygen</a:t>
            </a:r>
          </a:p>
          <a:p>
            <a:pPr marL="1095312" lvl="2" indent="-285636">
              <a:spcBef>
                <a:spcPts val="300"/>
              </a:spcBef>
              <a:buFont typeface="Arial" panose="020B0604020202020204" pitchFamily="34" charset="0"/>
              <a:buChar char="•"/>
            </a:pPr>
            <a:r>
              <a:rPr lang="en-US" noProof="0" dirty="0"/>
              <a:t>Nitrogen</a:t>
            </a:r>
          </a:p>
          <a:p>
            <a:pPr marL="1095312" lvl="2" indent="-285636">
              <a:spcBef>
                <a:spcPts val="300"/>
              </a:spcBef>
              <a:buFont typeface="Arial" panose="020B0604020202020204" pitchFamily="34" charset="0"/>
              <a:buChar char="•"/>
            </a:pPr>
            <a:r>
              <a:rPr lang="en-US" noProof="0" dirty="0"/>
              <a:t>CO2 carbon dioxide</a:t>
            </a:r>
          </a:p>
          <a:p>
            <a:pPr marL="1095312" lvl="2" indent="-285636">
              <a:spcBef>
                <a:spcPts val="300"/>
              </a:spcBef>
              <a:buFont typeface="Arial" panose="020B0604020202020204" pitchFamily="34" charset="0"/>
              <a:buChar char="•"/>
            </a:pPr>
            <a:r>
              <a:rPr lang="en-US" noProof="0" dirty="0"/>
              <a:t>Water</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32</a:t>
            </a:fld>
            <a:endParaRPr lang="en-US" noProof="0" dirty="0"/>
          </a:p>
        </p:txBody>
      </p:sp>
    </p:spTree>
    <p:extLst>
      <p:ext uri="{BB962C8B-B14F-4D97-AF65-F5344CB8AC3E}">
        <p14:creationId xmlns:p14="http://schemas.microsoft.com/office/powerpoint/2010/main" val="2077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12213-E887-D826-AEAA-3A703E68F2E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4CA9D5-E96D-1590-4641-434531D3E39E}"/>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E9DA8D2C-1B16-6300-A7FD-A5FDA4B564E4}"/>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5EBA6F8F-B67D-95AF-6D1B-453EF610B599}"/>
              </a:ext>
            </a:extLst>
          </p:cNvPr>
          <p:cNvSpPr>
            <a:spLocks noGrp="1"/>
          </p:cNvSpPr>
          <p:nvPr>
            <p:ph type="sldNum" sz="quarter" idx="12"/>
          </p:nvPr>
        </p:nvSpPr>
        <p:spPr/>
        <p:txBody>
          <a:bodyPr/>
          <a:lstStyle/>
          <a:p>
            <a:fld id="{E1E1CD7C-2161-7D43-862E-CE4C333CD873}" type="slidenum">
              <a:rPr lang="en-US" noProof="0" smtClean="0"/>
              <a:pPr/>
              <a:t>33</a:t>
            </a:fld>
            <a:endParaRPr lang="en-US" noProof="0" dirty="0"/>
          </a:p>
        </p:txBody>
      </p:sp>
      <p:sp>
        <p:nvSpPr>
          <p:cNvPr id="7" name="Google Shape;119;p5">
            <a:extLst>
              <a:ext uri="{FF2B5EF4-FFF2-40B4-BE49-F238E27FC236}">
                <a16:creationId xmlns:a16="http://schemas.microsoft.com/office/drawing/2014/main" id="{CAC4DA5D-CDA9-6CC1-1017-B7666D7953AA}"/>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A5318010-0A26-43E2-AFB6-FBBBDEA1218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506082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endParaRPr lang="en-US" i="1" noProof="0" dirty="0"/>
          </a:p>
          <a:p>
            <a:pPr marL="823583" lvl="1" indent="-285636">
              <a:spcBef>
                <a:spcPts val="300"/>
              </a:spcBef>
              <a:buFont typeface="Arial" panose="020B0604020202020204" pitchFamily="34" charset="0"/>
              <a:buChar char="•"/>
            </a:pPr>
            <a:r>
              <a:rPr lang="en-US" noProof="0" dirty="0"/>
              <a:t>Any impact by evolution step 1? Crew of 3 on board?</a:t>
            </a:r>
          </a:p>
          <a:p>
            <a:pPr marL="1095312" lvl="2" indent="-285636">
              <a:spcBef>
                <a:spcPts val="300"/>
              </a:spcBef>
              <a:buFont typeface="Arial" panose="020B0604020202020204" pitchFamily="34" charset="0"/>
              <a:buChar char="•"/>
            </a:pPr>
            <a:r>
              <a:rPr lang="en-US" noProof="0" dirty="0" err="1"/>
              <a:t>Electrolyser</a:t>
            </a:r>
            <a:endParaRPr lang="en-US"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34</a:t>
            </a:fld>
            <a:endParaRPr lang="en-US" noProof="0" dirty="0"/>
          </a:p>
        </p:txBody>
      </p:sp>
      <p:pic>
        <p:nvPicPr>
          <p:cNvPr id="8" name="Grafik 7">
            <a:extLst>
              <a:ext uri="{FF2B5EF4-FFF2-40B4-BE49-F238E27FC236}">
                <a16:creationId xmlns:a16="http://schemas.microsoft.com/office/drawing/2014/main" id="{26C3CB67-CC0C-4B70-84DB-37634E82A2CB}"/>
              </a:ext>
            </a:extLst>
          </p:cNvPr>
          <p:cNvPicPr>
            <a:picLocks noChangeAspect="1"/>
          </p:cNvPicPr>
          <p:nvPr/>
        </p:nvPicPr>
        <p:blipFill>
          <a:blip r:embed="rId2"/>
          <a:stretch>
            <a:fillRect/>
          </a:stretch>
        </p:blipFill>
        <p:spPr>
          <a:xfrm>
            <a:off x="3544936" y="2748618"/>
            <a:ext cx="5102126" cy="3772619"/>
          </a:xfrm>
          <a:prstGeom prst="rect">
            <a:avLst/>
          </a:prstGeom>
        </p:spPr>
      </p:pic>
    </p:spTree>
    <p:extLst>
      <p:ext uri="{BB962C8B-B14F-4D97-AF65-F5344CB8AC3E}">
        <p14:creationId xmlns:p14="http://schemas.microsoft.com/office/powerpoint/2010/main" val="126921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B929A-7464-8F9C-9C64-FA52B7CAA08A}"/>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25A421A-BE02-ACEB-880A-363BC6638614}"/>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958E7655-E7F3-B483-8748-4215A33FED45}"/>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158D16A-6808-2961-6580-1B251720DC95}"/>
              </a:ext>
            </a:extLst>
          </p:cNvPr>
          <p:cNvSpPr>
            <a:spLocks noGrp="1"/>
          </p:cNvSpPr>
          <p:nvPr>
            <p:ph type="sldNum" sz="quarter" idx="12"/>
          </p:nvPr>
        </p:nvSpPr>
        <p:spPr/>
        <p:txBody>
          <a:bodyPr/>
          <a:lstStyle/>
          <a:p>
            <a:fld id="{E1E1CD7C-2161-7D43-862E-CE4C333CD873}" type="slidenum">
              <a:rPr lang="en-US" noProof="0" smtClean="0"/>
              <a:pPr/>
              <a:t>35</a:t>
            </a:fld>
            <a:endParaRPr lang="en-US" noProof="0" dirty="0"/>
          </a:p>
        </p:txBody>
      </p:sp>
      <p:sp>
        <p:nvSpPr>
          <p:cNvPr id="7" name="Google Shape;119;p5">
            <a:extLst>
              <a:ext uri="{FF2B5EF4-FFF2-40B4-BE49-F238E27FC236}">
                <a16:creationId xmlns:a16="http://schemas.microsoft.com/office/drawing/2014/main" id="{73B3C8B5-535C-8DB4-D914-D9EDEE1DCAA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3D7A7E82-4FC5-91D2-41F7-A7F1CE777FD2}"/>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006163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endParaRPr lang="en-US" i="1" noProof="0" dirty="0"/>
          </a:p>
          <a:p>
            <a:pPr marL="823583" lvl="1" indent="-285636">
              <a:spcBef>
                <a:spcPts val="300"/>
              </a:spcBef>
              <a:buFont typeface="Arial" panose="020B0604020202020204" pitchFamily="34" charset="0"/>
              <a:buChar char="•"/>
            </a:pPr>
            <a:r>
              <a:rPr lang="en-US" noProof="0" dirty="0"/>
              <a:t>Any impact by evolution step 1? Crew of 3 on board?</a:t>
            </a:r>
          </a:p>
          <a:p>
            <a:pPr marL="1095312" lvl="2" indent="-285636">
              <a:spcBef>
                <a:spcPts val="300"/>
              </a:spcBef>
              <a:buFont typeface="Arial" panose="020B0604020202020204" pitchFamily="34" charset="0"/>
              <a:buChar char="•"/>
            </a:pPr>
            <a:r>
              <a:rPr lang="en-US" noProof="0" dirty="0"/>
              <a:t>Sabatier reactor</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36</a:t>
            </a:fld>
            <a:endParaRPr lang="en-US" noProof="0" dirty="0"/>
          </a:p>
        </p:txBody>
      </p:sp>
      <p:pic>
        <p:nvPicPr>
          <p:cNvPr id="9" name="Grafik 8">
            <a:extLst>
              <a:ext uri="{FF2B5EF4-FFF2-40B4-BE49-F238E27FC236}">
                <a16:creationId xmlns:a16="http://schemas.microsoft.com/office/drawing/2014/main" id="{F5DA5D0A-05CB-4058-9AE7-004C1A87F181}"/>
              </a:ext>
            </a:extLst>
          </p:cNvPr>
          <p:cNvPicPr>
            <a:picLocks noChangeAspect="1"/>
          </p:cNvPicPr>
          <p:nvPr/>
        </p:nvPicPr>
        <p:blipFill>
          <a:blip r:embed="rId2"/>
          <a:stretch>
            <a:fillRect/>
          </a:stretch>
        </p:blipFill>
        <p:spPr>
          <a:xfrm>
            <a:off x="2893623" y="2672044"/>
            <a:ext cx="6404755" cy="3634492"/>
          </a:xfrm>
          <a:prstGeom prst="rect">
            <a:avLst/>
          </a:prstGeom>
        </p:spPr>
      </p:pic>
    </p:spTree>
    <p:extLst>
      <p:ext uri="{BB962C8B-B14F-4D97-AF65-F5344CB8AC3E}">
        <p14:creationId xmlns:p14="http://schemas.microsoft.com/office/powerpoint/2010/main" val="9058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94D0-FE94-8339-6402-761C6BDED5A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4371BA3-D892-9A19-BF69-E68BFDABECA1}"/>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5B797CD8-78E7-7EF7-1909-C11EA6FDB9CC}"/>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04603F36-A061-3F2D-71AF-FBE234A1F583}"/>
              </a:ext>
            </a:extLst>
          </p:cNvPr>
          <p:cNvSpPr>
            <a:spLocks noGrp="1"/>
          </p:cNvSpPr>
          <p:nvPr>
            <p:ph type="sldNum" sz="quarter" idx="12"/>
          </p:nvPr>
        </p:nvSpPr>
        <p:spPr/>
        <p:txBody>
          <a:bodyPr/>
          <a:lstStyle/>
          <a:p>
            <a:fld id="{E1E1CD7C-2161-7D43-862E-CE4C333CD873}" type="slidenum">
              <a:rPr lang="en-US" noProof="0" smtClean="0"/>
              <a:pPr/>
              <a:t>37</a:t>
            </a:fld>
            <a:endParaRPr lang="en-US" noProof="0" dirty="0"/>
          </a:p>
        </p:txBody>
      </p:sp>
      <p:sp>
        <p:nvSpPr>
          <p:cNvPr id="7" name="Google Shape;119;p5">
            <a:extLst>
              <a:ext uri="{FF2B5EF4-FFF2-40B4-BE49-F238E27FC236}">
                <a16:creationId xmlns:a16="http://schemas.microsoft.com/office/drawing/2014/main" id="{4AC1ABD8-CD41-FE11-D24F-C321841E1A5D}"/>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069C00D6-9BBC-45E1-2067-722ED4A5A196}"/>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321283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endParaRPr lang="en-US" i="1" noProof="0" dirty="0"/>
          </a:p>
          <a:p>
            <a:pPr marL="823583" lvl="1" indent="-285636">
              <a:spcBef>
                <a:spcPts val="300"/>
              </a:spcBef>
              <a:buFont typeface="Arial" panose="020B0604020202020204" pitchFamily="34" charset="0"/>
              <a:buChar char="•"/>
            </a:pPr>
            <a:r>
              <a:rPr lang="en-US" noProof="0" dirty="0"/>
              <a:t>Any impact by evolution step 1? Crew of 3 on board?</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38</a:t>
            </a:fld>
            <a:endParaRPr lang="en-US" noProof="0" dirty="0"/>
          </a:p>
        </p:txBody>
      </p:sp>
      <p:pic>
        <p:nvPicPr>
          <p:cNvPr id="7" name="Grafik 6">
            <a:extLst>
              <a:ext uri="{FF2B5EF4-FFF2-40B4-BE49-F238E27FC236}">
                <a16:creationId xmlns:a16="http://schemas.microsoft.com/office/drawing/2014/main" id="{CF2AB726-F98B-4C64-84A0-C129C81F047A}"/>
              </a:ext>
            </a:extLst>
          </p:cNvPr>
          <p:cNvPicPr>
            <a:picLocks noChangeAspect="1"/>
          </p:cNvPicPr>
          <p:nvPr/>
        </p:nvPicPr>
        <p:blipFill>
          <a:blip r:embed="rId2"/>
          <a:stretch>
            <a:fillRect/>
          </a:stretch>
        </p:blipFill>
        <p:spPr>
          <a:xfrm>
            <a:off x="2445008" y="2525155"/>
            <a:ext cx="7301982" cy="3996080"/>
          </a:xfrm>
          <a:prstGeom prst="rect">
            <a:avLst/>
          </a:prstGeom>
        </p:spPr>
      </p:pic>
    </p:spTree>
    <p:extLst>
      <p:ext uri="{BB962C8B-B14F-4D97-AF65-F5344CB8AC3E}">
        <p14:creationId xmlns:p14="http://schemas.microsoft.com/office/powerpoint/2010/main" val="1950135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9F20B-0577-15C2-57B7-85B8D8CA78B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094DD6-3988-A529-C10A-F557E40A1811}"/>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8DB2F368-B824-2D16-D79F-A7F245BAB352}"/>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6F69157F-1A07-79FA-BCF9-F0FA9EA4A9F8}"/>
              </a:ext>
            </a:extLst>
          </p:cNvPr>
          <p:cNvSpPr>
            <a:spLocks noGrp="1"/>
          </p:cNvSpPr>
          <p:nvPr>
            <p:ph type="sldNum" sz="quarter" idx="12"/>
          </p:nvPr>
        </p:nvSpPr>
        <p:spPr/>
        <p:txBody>
          <a:bodyPr/>
          <a:lstStyle/>
          <a:p>
            <a:fld id="{E1E1CD7C-2161-7D43-862E-CE4C333CD873}" type="slidenum">
              <a:rPr lang="en-US" noProof="0" smtClean="0"/>
              <a:pPr/>
              <a:t>39</a:t>
            </a:fld>
            <a:endParaRPr lang="en-US" noProof="0" dirty="0"/>
          </a:p>
        </p:txBody>
      </p:sp>
      <p:sp>
        <p:nvSpPr>
          <p:cNvPr id="7" name="Google Shape;119;p5">
            <a:extLst>
              <a:ext uri="{FF2B5EF4-FFF2-40B4-BE49-F238E27FC236}">
                <a16:creationId xmlns:a16="http://schemas.microsoft.com/office/drawing/2014/main" id="{E6A644F2-C209-A9C0-6CAC-C6D3B1826F5A}"/>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B9E189D8-90BB-CBE3-AF05-BBED302A626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138374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EFF8-3072-6CF4-88C9-BC47761E0718}"/>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89CEF3F-B150-AB5B-2672-0D097F78ABED}"/>
              </a:ext>
            </a:extLst>
          </p:cNvPr>
          <p:cNvSpPr>
            <a:spLocks noGrp="1"/>
          </p:cNvSpPr>
          <p:nvPr>
            <p:ph idx="1"/>
          </p:nvPr>
        </p:nvSpPr>
        <p:spPr/>
        <p:txBody>
          <a:bodyPr>
            <a:noAutofit/>
          </a:bodyPr>
          <a:lstStyle/>
          <a:p>
            <a:pPr marL="91440" indent="0">
              <a:buNone/>
            </a:pPr>
            <a:r>
              <a:rPr lang="en-US" noProof="0" dirty="0">
                <a:solidFill>
                  <a:schemeClr val="tx1"/>
                </a:solidFill>
              </a:rPr>
              <a:t>Objective: To analyze performance need</a:t>
            </a:r>
            <a:endParaRPr lang="en-US" noProof="0" dirty="0"/>
          </a:p>
          <a:p>
            <a:r>
              <a:rPr lang="en-US" noProof="0" dirty="0"/>
              <a:t>The Space Shuttle – Fly me to the moon?</a:t>
            </a:r>
          </a:p>
          <a:p>
            <a:pPr lvl="1"/>
            <a:r>
              <a:rPr lang="en-US" sz="2000" noProof="0" dirty="0"/>
              <a:t>The Moon is ‘located’ at an orbit speed of 1.0 km / s. What must be the Space Shuttle speed change to reach lunar orbit? </a:t>
            </a:r>
          </a:p>
          <a:p>
            <a:pPr marL="571500" lvl="1" indent="0" algn="ctr">
              <a:buNone/>
            </a:pPr>
            <a:endParaRPr lang="en-US" sz="2000" noProof="0" dirty="0"/>
          </a:p>
          <a:p>
            <a:pPr marL="571500" lvl="1" indent="0" algn="ctr">
              <a:buNone/>
            </a:pPr>
            <a:endParaRPr lang="en-US" sz="2000" noProof="0" dirty="0"/>
          </a:p>
          <a:p>
            <a:pPr marL="571500" lvl="1" indent="0" algn="ctr">
              <a:buNone/>
            </a:pPr>
            <a:endParaRPr lang="en-US" sz="2000" noProof="0" dirty="0"/>
          </a:p>
          <a:p>
            <a:pPr marL="571500" lvl="1" indent="0" algn="ctr">
              <a:buNone/>
            </a:pPr>
            <a:endParaRPr lang="en-US" sz="2000" noProof="0" dirty="0"/>
          </a:p>
          <a:p>
            <a:pPr lvl="1"/>
            <a:endParaRPr lang="en-US" sz="2000" noProof="0" dirty="0"/>
          </a:p>
        </p:txBody>
      </p:sp>
      <p:sp>
        <p:nvSpPr>
          <p:cNvPr id="3" name="Titre 2">
            <a:extLst>
              <a:ext uri="{FF2B5EF4-FFF2-40B4-BE49-F238E27FC236}">
                <a16:creationId xmlns:a16="http://schemas.microsoft.com/office/drawing/2014/main" id="{52B3E953-1CA8-BAE3-9FE4-5F582C5FB54F}"/>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Spacecraft can reach Moon?</a:t>
            </a:r>
          </a:p>
        </p:txBody>
      </p:sp>
      <p:sp>
        <p:nvSpPr>
          <p:cNvPr id="6" name="Espace réservé du numéro de diapositive 5">
            <a:extLst>
              <a:ext uri="{FF2B5EF4-FFF2-40B4-BE49-F238E27FC236}">
                <a16:creationId xmlns:a16="http://schemas.microsoft.com/office/drawing/2014/main" id="{4CEADB3F-C7EE-A2F3-F38F-99637AC86209}"/>
              </a:ext>
            </a:extLst>
          </p:cNvPr>
          <p:cNvSpPr>
            <a:spLocks noGrp="1"/>
          </p:cNvSpPr>
          <p:nvPr>
            <p:ph type="sldNum" sz="quarter" idx="12"/>
          </p:nvPr>
        </p:nvSpPr>
        <p:spPr/>
        <p:txBody>
          <a:bodyPr/>
          <a:lstStyle/>
          <a:p>
            <a:fld id="{E1E1CD7C-2161-7D43-862E-CE4C333CD873}" type="slidenum">
              <a:rPr lang="en-US" noProof="0" smtClean="0"/>
              <a:pPr/>
              <a:t>4</a:t>
            </a:fld>
            <a:endParaRPr lang="en-US" noProof="0" dirty="0"/>
          </a:p>
        </p:txBody>
      </p:sp>
      <p:sp>
        <p:nvSpPr>
          <p:cNvPr id="7" name="Google Shape;119;p5">
            <a:extLst>
              <a:ext uri="{FF2B5EF4-FFF2-40B4-BE49-F238E27FC236}">
                <a16:creationId xmlns:a16="http://schemas.microsoft.com/office/drawing/2014/main" id="{D4CDB549-0436-E10B-101C-B70E4C5AFB61}"/>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295BA8E6-3F98-E6C0-5030-C4AA1602BDE3}"/>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pic>
        <p:nvPicPr>
          <p:cNvPr id="4" name="Grafik 3">
            <a:extLst>
              <a:ext uri="{FF2B5EF4-FFF2-40B4-BE49-F238E27FC236}">
                <a16:creationId xmlns:a16="http://schemas.microsoft.com/office/drawing/2014/main" id="{80409878-8202-2347-5C95-9CE535031930}"/>
              </a:ext>
            </a:extLst>
          </p:cNvPr>
          <p:cNvPicPr>
            <a:picLocks noChangeAspect="1"/>
          </p:cNvPicPr>
          <p:nvPr/>
        </p:nvPicPr>
        <p:blipFill>
          <a:blip r:embed="rId2"/>
          <a:stretch>
            <a:fillRect/>
          </a:stretch>
        </p:blipFill>
        <p:spPr>
          <a:xfrm>
            <a:off x="5609224" y="3775081"/>
            <a:ext cx="5899093" cy="2257740"/>
          </a:xfrm>
          <a:prstGeom prst="rect">
            <a:avLst/>
          </a:prstGeom>
          <a:solidFill>
            <a:schemeClr val="bg1"/>
          </a:solidFill>
        </p:spPr>
      </p:pic>
      <p:pic>
        <p:nvPicPr>
          <p:cNvPr id="10" name="Grafik 9">
            <a:extLst>
              <a:ext uri="{FF2B5EF4-FFF2-40B4-BE49-F238E27FC236}">
                <a16:creationId xmlns:a16="http://schemas.microsoft.com/office/drawing/2014/main" id="{C3FE7855-3D54-56A4-D86C-0DA819ABC2B9}"/>
              </a:ext>
            </a:extLst>
          </p:cNvPr>
          <p:cNvPicPr>
            <a:picLocks noChangeAspect="1"/>
          </p:cNvPicPr>
          <p:nvPr/>
        </p:nvPicPr>
        <p:blipFill>
          <a:blip r:embed="rId3"/>
          <a:stretch>
            <a:fillRect/>
          </a:stretch>
        </p:blipFill>
        <p:spPr>
          <a:xfrm>
            <a:off x="2362734" y="3775081"/>
            <a:ext cx="3086531" cy="771633"/>
          </a:xfrm>
          <a:prstGeom prst="rect">
            <a:avLst/>
          </a:prstGeom>
          <a:solidFill>
            <a:schemeClr val="bg1"/>
          </a:solidFill>
        </p:spPr>
      </p:pic>
      <p:sp>
        <p:nvSpPr>
          <p:cNvPr id="5" name="Textfeld 4">
            <a:extLst>
              <a:ext uri="{FF2B5EF4-FFF2-40B4-BE49-F238E27FC236}">
                <a16:creationId xmlns:a16="http://schemas.microsoft.com/office/drawing/2014/main" id="{B79CB519-6358-4688-B8B6-AED67D272093}"/>
              </a:ext>
            </a:extLst>
          </p:cNvPr>
          <p:cNvSpPr txBox="1"/>
          <p:nvPr/>
        </p:nvSpPr>
        <p:spPr>
          <a:xfrm>
            <a:off x="2092240" y="4704080"/>
            <a:ext cx="4074160" cy="1231106"/>
          </a:xfrm>
          <a:prstGeom prst="rect">
            <a:avLst/>
          </a:prstGeom>
          <a:noFill/>
        </p:spPr>
        <p:txBody>
          <a:bodyPr wrap="square" rtlCol="0">
            <a:spAutoFit/>
          </a:bodyPr>
          <a:lstStyle/>
          <a:p>
            <a:pPr marL="571500" lvl="1" indent="0">
              <a:buNone/>
            </a:pPr>
            <a:r>
              <a:rPr lang="en-US" sz="2000" noProof="0" dirty="0">
                <a:solidFill>
                  <a:srgbClr val="FF0000"/>
                </a:solidFill>
              </a:rPr>
              <a:t>Δv</a:t>
            </a:r>
            <a:r>
              <a:rPr lang="en-US" sz="2000" baseline="-25000" noProof="0" dirty="0">
                <a:solidFill>
                  <a:srgbClr val="FF0000"/>
                </a:solidFill>
              </a:rPr>
              <a:t>1 </a:t>
            </a:r>
            <a:r>
              <a:rPr lang="en-US" sz="2000" noProof="0" dirty="0">
                <a:solidFill>
                  <a:srgbClr val="FF0000"/>
                </a:solidFill>
              </a:rPr>
              <a:t>= 3.08 km / s</a:t>
            </a:r>
          </a:p>
          <a:p>
            <a:pPr marL="571500" lvl="1" indent="0">
              <a:buNone/>
            </a:pPr>
            <a:r>
              <a:rPr lang="en-US" sz="2000" noProof="0" dirty="0">
                <a:solidFill>
                  <a:srgbClr val="FF0000"/>
                </a:solidFill>
              </a:rPr>
              <a:t>Δv</a:t>
            </a:r>
            <a:r>
              <a:rPr lang="en-US" sz="2000" baseline="-25000" noProof="0" dirty="0">
                <a:solidFill>
                  <a:srgbClr val="FF0000"/>
                </a:solidFill>
              </a:rPr>
              <a:t>2 </a:t>
            </a:r>
            <a:r>
              <a:rPr lang="en-US" sz="2000" noProof="0" dirty="0">
                <a:solidFill>
                  <a:srgbClr val="FF0000"/>
                </a:solidFill>
              </a:rPr>
              <a:t>= 0.8 km / s</a:t>
            </a:r>
          </a:p>
          <a:p>
            <a:pPr marL="571500" lvl="1" indent="0">
              <a:buNone/>
            </a:pPr>
            <a:r>
              <a:rPr lang="en-US" sz="2000" noProof="0" dirty="0" err="1">
                <a:solidFill>
                  <a:srgbClr val="FF0000"/>
                </a:solidFill>
              </a:rPr>
              <a:t>Δv</a:t>
            </a:r>
            <a:r>
              <a:rPr lang="en-US" sz="2000" baseline="-25000" noProof="0" dirty="0" err="1">
                <a:solidFill>
                  <a:srgbClr val="FF0000"/>
                </a:solidFill>
              </a:rPr>
              <a:t>tot</a:t>
            </a:r>
            <a:r>
              <a:rPr lang="en-US" sz="2000" baseline="-25000" noProof="0" dirty="0">
                <a:solidFill>
                  <a:srgbClr val="FF0000"/>
                </a:solidFill>
              </a:rPr>
              <a:t> </a:t>
            </a:r>
            <a:r>
              <a:rPr lang="en-US" sz="2000" noProof="0" dirty="0">
                <a:solidFill>
                  <a:srgbClr val="FF0000"/>
                </a:solidFill>
              </a:rPr>
              <a:t>= 3.88 km / s</a:t>
            </a:r>
          </a:p>
          <a:p>
            <a:endParaRPr lang="de-DE" dirty="0"/>
          </a:p>
        </p:txBody>
      </p:sp>
    </p:spTree>
    <p:extLst>
      <p:ext uri="{BB962C8B-B14F-4D97-AF65-F5344CB8AC3E}">
        <p14:creationId xmlns:p14="http://schemas.microsoft.com/office/powerpoint/2010/main" val="20811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endParaRPr lang="en-US" i="1" noProof="0" dirty="0"/>
          </a:p>
          <a:p>
            <a:pPr marL="823583" lvl="1" indent="-285636">
              <a:spcBef>
                <a:spcPts val="300"/>
              </a:spcBef>
              <a:buFont typeface="Arial" panose="020B0604020202020204" pitchFamily="34" charset="0"/>
              <a:buChar char="•"/>
            </a:pPr>
            <a:r>
              <a:rPr lang="en-US" noProof="0" dirty="0"/>
              <a:t>Any impact by evolution step 1? Crew of 3 on board?</a:t>
            </a:r>
          </a:p>
          <a:p>
            <a:pPr marL="823583" lvl="1" indent="-285636">
              <a:spcBef>
                <a:spcPts val="300"/>
              </a:spcBef>
              <a:buFont typeface="Arial" panose="020B0604020202020204" pitchFamily="34" charset="0"/>
              <a:buChar char="•"/>
            </a:pPr>
            <a:r>
              <a:rPr lang="en-US" noProof="0" dirty="0"/>
              <a:t>Any impact by evolution step 2? Docking to Lunar Gateway?</a:t>
            </a:r>
          </a:p>
          <a:p>
            <a:pPr marL="1095312" lvl="2" indent="-285636">
              <a:spcBef>
                <a:spcPts val="300"/>
              </a:spcBef>
              <a:buFont typeface="Arial" panose="020B0604020202020204" pitchFamily="34" charset="0"/>
              <a:buChar char="•"/>
            </a:pPr>
            <a:r>
              <a:rPr lang="en-US" noProof="0" dirty="0"/>
              <a:t>Delta v need of 4 km / s</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40</a:t>
            </a:fld>
            <a:endParaRPr lang="en-US" noProof="0" dirty="0"/>
          </a:p>
        </p:txBody>
      </p:sp>
      <p:pic>
        <p:nvPicPr>
          <p:cNvPr id="8" name="Grafik 7">
            <a:extLst>
              <a:ext uri="{FF2B5EF4-FFF2-40B4-BE49-F238E27FC236}">
                <a16:creationId xmlns:a16="http://schemas.microsoft.com/office/drawing/2014/main" id="{80C26450-9D26-4B79-9A25-9C795FA5F37C}"/>
              </a:ext>
            </a:extLst>
          </p:cNvPr>
          <p:cNvPicPr>
            <a:picLocks noChangeAspect="1"/>
          </p:cNvPicPr>
          <p:nvPr/>
        </p:nvPicPr>
        <p:blipFill>
          <a:blip r:embed="rId2"/>
          <a:stretch>
            <a:fillRect/>
          </a:stretch>
        </p:blipFill>
        <p:spPr>
          <a:xfrm>
            <a:off x="4640939" y="2817856"/>
            <a:ext cx="5212795" cy="3919297"/>
          </a:xfrm>
          <a:prstGeom prst="rect">
            <a:avLst/>
          </a:prstGeom>
        </p:spPr>
      </p:pic>
    </p:spTree>
    <p:extLst>
      <p:ext uri="{BB962C8B-B14F-4D97-AF65-F5344CB8AC3E}">
        <p14:creationId xmlns:p14="http://schemas.microsoft.com/office/powerpoint/2010/main" val="5709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E4861-B9A3-0E0E-283C-2213994B822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5C19CB7-A56E-DC78-FCB9-EA19E611EE04}"/>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980439C5-C4C0-C7CD-F399-AEF04C158375}"/>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6F989558-B792-4AD0-8C30-CF66C23FD461}"/>
              </a:ext>
            </a:extLst>
          </p:cNvPr>
          <p:cNvSpPr>
            <a:spLocks noGrp="1"/>
          </p:cNvSpPr>
          <p:nvPr>
            <p:ph type="sldNum" sz="quarter" idx="12"/>
          </p:nvPr>
        </p:nvSpPr>
        <p:spPr/>
        <p:txBody>
          <a:bodyPr/>
          <a:lstStyle/>
          <a:p>
            <a:fld id="{E1E1CD7C-2161-7D43-862E-CE4C333CD873}" type="slidenum">
              <a:rPr lang="en-US" noProof="0" smtClean="0"/>
              <a:pPr/>
              <a:t>41</a:t>
            </a:fld>
            <a:endParaRPr lang="en-US" noProof="0" dirty="0"/>
          </a:p>
        </p:txBody>
      </p:sp>
      <p:sp>
        <p:nvSpPr>
          <p:cNvPr id="7" name="Google Shape;119;p5">
            <a:extLst>
              <a:ext uri="{FF2B5EF4-FFF2-40B4-BE49-F238E27FC236}">
                <a16:creationId xmlns:a16="http://schemas.microsoft.com/office/drawing/2014/main" id="{9C959542-E7CD-ECAD-A13D-B0A6DD341011}"/>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82934909-714D-8EE4-3076-1B3308B4BA3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939021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selection:</a:t>
            </a:r>
          </a:p>
          <a:p>
            <a:pPr marL="823583" lvl="1" indent="-285636">
              <a:spcBef>
                <a:spcPts val="300"/>
              </a:spcBef>
              <a:buFont typeface="Arial" panose="020B0604020202020204" pitchFamily="34" charset="0"/>
              <a:buChar char="•"/>
            </a:pPr>
            <a:r>
              <a:rPr lang="en-US" noProof="0" dirty="0"/>
              <a:t>Which propulsion technology might fit to LEO cargo return capsule?</a:t>
            </a:r>
            <a:endParaRPr lang="en-US" i="1" noProof="0" dirty="0"/>
          </a:p>
          <a:p>
            <a:pPr marL="823583" lvl="1" indent="-285636">
              <a:spcBef>
                <a:spcPts val="300"/>
              </a:spcBef>
              <a:buFont typeface="Arial" panose="020B0604020202020204" pitchFamily="34" charset="0"/>
              <a:buChar char="•"/>
            </a:pPr>
            <a:r>
              <a:rPr lang="en-US" noProof="0" dirty="0"/>
              <a:t>Final selection?</a:t>
            </a:r>
          </a:p>
          <a:p>
            <a:pPr marL="823583" lvl="1" indent="-285636">
              <a:spcBef>
                <a:spcPts val="300"/>
              </a:spcBef>
              <a:buFont typeface="Arial" panose="020B0604020202020204" pitchFamily="34" charset="0"/>
              <a:buChar char="•"/>
            </a:pPr>
            <a:endParaRPr lang="en-US" noProof="0" dirty="0"/>
          </a:p>
          <a:p>
            <a:pPr indent="0" algn="ctr">
              <a:spcBef>
                <a:spcPts val="300"/>
              </a:spcBef>
              <a:buNone/>
            </a:pPr>
            <a:r>
              <a:rPr lang="en-US" noProof="0" dirty="0"/>
              <a:t>So this was the easy part. Let’s continue with some more difficult topics…</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42</a:t>
            </a:fld>
            <a:endParaRPr lang="en-US" noProof="0" dirty="0"/>
          </a:p>
        </p:txBody>
      </p:sp>
    </p:spTree>
    <p:extLst>
      <p:ext uri="{BB962C8B-B14F-4D97-AF65-F5344CB8AC3E}">
        <p14:creationId xmlns:p14="http://schemas.microsoft.com/office/powerpoint/2010/main" val="8941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9D52-5EFD-9C40-FB2D-8570EF609C22}"/>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35ECF6B-E7BF-3EBF-435C-F5FA56837A5A}"/>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A04C376F-316C-641E-D14F-B74886801EB6}"/>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5BF98C51-9BF3-4ACF-576F-D1E80A66D663}"/>
              </a:ext>
            </a:extLst>
          </p:cNvPr>
          <p:cNvSpPr>
            <a:spLocks noGrp="1"/>
          </p:cNvSpPr>
          <p:nvPr>
            <p:ph type="sldNum" sz="quarter" idx="12"/>
          </p:nvPr>
        </p:nvSpPr>
        <p:spPr/>
        <p:txBody>
          <a:bodyPr/>
          <a:lstStyle/>
          <a:p>
            <a:fld id="{E1E1CD7C-2161-7D43-862E-CE4C333CD873}" type="slidenum">
              <a:rPr lang="en-US" noProof="0" smtClean="0"/>
              <a:pPr/>
              <a:t>43</a:t>
            </a:fld>
            <a:endParaRPr lang="en-US" noProof="0" dirty="0"/>
          </a:p>
        </p:txBody>
      </p:sp>
      <p:sp>
        <p:nvSpPr>
          <p:cNvPr id="7" name="Google Shape;119;p5">
            <a:extLst>
              <a:ext uri="{FF2B5EF4-FFF2-40B4-BE49-F238E27FC236}">
                <a16:creationId xmlns:a16="http://schemas.microsoft.com/office/drawing/2014/main" id="{000C607A-0350-A969-4625-1531092FBE1D}"/>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2163D628-F590-DB89-5BF4-AD729C62D08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1385748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design:</a:t>
            </a:r>
          </a:p>
          <a:p>
            <a:pPr marL="823583" lvl="1" indent="-285636">
              <a:spcBef>
                <a:spcPts val="300"/>
              </a:spcBef>
              <a:buFont typeface="Arial" panose="020B0604020202020204" pitchFamily="34" charset="0"/>
              <a:buChar char="•"/>
            </a:pPr>
            <a:r>
              <a:rPr lang="en-US" noProof="0" dirty="0"/>
              <a:t>Budgets?</a:t>
            </a:r>
            <a:endParaRPr lang="en-US" i="1" noProof="0" dirty="0"/>
          </a:p>
          <a:p>
            <a:pPr marL="1095312" lvl="2" indent="-285636">
              <a:spcBef>
                <a:spcPts val="300"/>
              </a:spcBef>
              <a:buFont typeface="Arial" panose="020B0604020202020204" pitchFamily="34" charset="0"/>
              <a:buChar char="•"/>
            </a:pPr>
            <a:r>
              <a:rPr lang="en-US" noProof="0" dirty="0"/>
              <a:t>Propellant budget</a:t>
            </a:r>
          </a:p>
          <a:p>
            <a:pPr marL="1095312" lvl="2" indent="-285636">
              <a:spcBef>
                <a:spcPts val="300"/>
              </a:spcBef>
              <a:buFont typeface="Arial" panose="020B0604020202020204" pitchFamily="34" charset="0"/>
              <a:buChar char="•"/>
            </a:pPr>
            <a:r>
              <a:rPr lang="en-US" noProof="0" dirty="0" err="1"/>
              <a:t>Pressurant</a:t>
            </a:r>
            <a:r>
              <a:rPr lang="en-US" noProof="0" dirty="0"/>
              <a:t> budget</a:t>
            </a:r>
          </a:p>
          <a:p>
            <a:pPr marL="1095312" lvl="2" indent="-285636">
              <a:spcBef>
                <a:spcPts val="300"/>
              </a:spcBef>
              <a:buFont typeface="Arial" panose="020B0604020202020204" pitchFamily="34" charset="0"/>
              <a:buChar char="•"/>
            </a:pPr>
            <a:r>
              <a:rPr lang="en-US" noProof="0" dirty="0"/>
              <a:t>Mass budget</a:t>
            </a:r>
          </a:p>
          <a:p>
            <a:pPr marL="1095312" lvl="2" indent="-285636">
              <a:spcBef>
                <a:spcPts val="300"/>
              </a:spcBef>
              <a:buFont typeface="Arial" panose="020B0604020202020204" pitchFamily="34" charset="0"/>
              <a:buChar char="•"/>
            </a:pPr>
            <a:r>
              <a:rPr lang="en-US" noProof="0" dirty="0"/>
              <a:t>Power budget</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Pressure budget</a:t>
            </a:r>
          </a:p>
          <a:p>
            <a:pPr marL="1095312" lvl="2" indent="-285636">
              <a:spcBef>
                <a:spcPts val="300"/>
              </a:spcBef>
              <a:buFont typeface="Arial" panose="020B0604020202020204" pitchFamily="34" charset="0"/>
              <a:buChar char="•"/>
            </a:pPr>
            <a:r>
              <a:rPr lang="en-US" noProof="0" dirty="0"/>
              <a:t>Temperature budget</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44</a:t>
            </a:fld>
            <a:endParaRPr lang="en-US" noProof="0" dirty="0"/>
          </a:p>
        </p:txBody>
      </p:sp>
    </p:spTree>
    <p:extLst>
      <p:ext uri="{BB962C8B-B14F-4D97-AF65-F5344CB8AC3E}">
        <p14:creationId xmlns:p14="http://schemas.microsoft.com/office/powerpoint/2010/main" val="312334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F03DD-BA6E-E7E6-BC33-1D361AE38AA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15490FD-5B6B-F1AD-84B9-47267342AA74}"/>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C39082A5-1A5F-1E26-0761-B2FA6CA2205D}"/>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864FB037-E417-F1D9-CC74-06C5742937B7}"/>
              </a:ext>
            </a:extLst>
          </p:cNvPr>
          <p:cNvSpPr>
            <a:spLocks noGrp="1"/>
          </p:cNvSpPr>
          <p:nvPr>
            <p:ph type="sldNum" sz="quarter" idx="12"/>
          </p:nvPr>
        </p:nvSpPr>
        <p:spPr/>
        <p:txBody>
          <a:bodyPr/>
          <a:lstStyle/>
          <a:p>
            <a:fld id="{E1E1CD7C-2161-7D43-862E-CE4C333CD873}" type="slidenum">
              <a:rPr lang="en-US" noProof="0" smtClean="0"/>
              <a:pPr/>
              <a:t>45</a:t>
            </a:fld>
            <a:endParaRPr lang="en-US" noProof="0" dirty="0"/>
          </a:p>
        </p:txBody>
      </p:sp>
      <p:sp>
        <p:nvSpPr>
          <p:cNvPr id="7" name="Google Shape;119;p5">
            <a:extLst>
              <a:ext uri="{FF2B5EF4-FFF2-40B4-BE49-F238E27FC236}">
                <a16:creationId xmlns:a16="http://schemas.microsoft.com/office/drawing/2014/main" id="{9B1BBBC7-2778-EFA6-4D9D-84811382C7D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D7661309-DE81-3477-E753-487919E19606}"/>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897395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design:</a:t>
            </a:r>
          </a:p>
          <a:p>
            <a:pPr marL="823583" lvl="1" indent="-285636">
              <a:spcBef>
                <a:spcPts val="300"/>
              </a:spcBef>
              <a:buFont typeface="Arial" panose="020B0604020202020204" pitchFamily="34" charset="0"/>
              <a:buChar char="•"/>
            </a:pPr>
            <a:r>
              <a:rPr lang="en-US" noProof="0" dirty="0"/>
              <a:t>Functional break-down?</a:t>
            </a:r>
          </a:p>
          <a:p>
            <a:pPr marL="1095312" lvl="2" indent="-285636">
              <a:spcBef>
                <a:spcPts val="300"/>
              </a:spcBef>
              <a:buFont typeface="Arial" panose="020B0604020202020204" pitchFamily="34" charset="0"/>
              <a:buChar char="•"/>
            </a:pPr>
            <a:r>
              <a:rPr lang="en-US" noProof="0" dirty="0"/>
              <a:t>To provide axial thrust (delta v maneuver)</a:t>
            </a:r>
          </a:p>
          <a:p>
            <a:pPr marL="1095312" lvl="2" indent="-285636">
              <a:spcBef>
                <a:spcPts val="300"/>
              </a:spcBef>
              <a:buFont typeface="Arial" panose="020B0604020202020204" pitchFamily="34" charset="0"/>
              <a:buChar char="•"/>
            </a:pPr>
            <a:r>
              <a:rPr lang="en-US" noProof="0" dirty="0"/>
              <a:t>To provide orbital control (attitude control maneuver)</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To load propellant</a:t>
            </a:r>
          </a:p>
          <a:p>
            <a:pPr marL="1095312" lvl="2" indent="-285636">
              <a:spcBef>
                <a:spcPts val="300"/>
              </a:spcBef>
              <a:buFont typeface="Arial" panose="020B0604020202020204" pitchFamily="34" charset="0"/>
              <a:buChar char="•"/>
            </a:pPr>
            <a:r>
              <a:rPr lang="en-US" noProof="0" dirty="0"/>
              <a:t>To store propellant</a:t>
            </a:r>
          </a:p>
          <a:p>
            <a:pPr marL="1095312" lvl="2" indent="-285636">
              <a:spcBef>
                <a:spcPts val="300"/>
              </a:spcBef>
              <a:buFont typeface="Arial" panose="020B0604020202020204" pitchFamily="34" charset="0"/>
              <a:buChar char="•"/>
            </a:pPr>
            <a:r>
              <a:rPr lang="en-US" noProof="0" dirty="0"/>
              <a:t>To feed propellant</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To monitor propulsion system (pressure, temperature, …)</a:t>
            </a:r>
          </a:p>
          <a:p>
            <a:pPr marL="1095312" lvl="2" indent="-285636">
              <a:spcBef>
                <a:spcPts val="300"/>
              </a:spcBef>
              <a:buFont typeface="Arial" panose="020B0604020202020204" pitchFamily="34" charset="0"/>
              <a:buChar char="•"/>
            </a:pPr>
            <a:r>
              <a:rPr lang="en-US" noProof="0" dirty="0"/>
              <a:t>To operate valves</a:t>
            </a:r>
          </a:p>
          <a:p>
            <a:pPr marL="1095312" lvl="2" indent="-285636">
              <a:spcBef>
                <a:spcPts val="300"/>
              </a:spcBef>
              <a:buFont typeface="Arial" panose="020B0604020202020204" pitchFamily="34" charset="0"/>
              <a:buChar char="•"/>
            </a:pPr>
            <a:r>
              <a:rPr lang="en-US" noProof="0" dirty="0"/>
              <a:t>To control temperature</a:t>
            </a:r>
          </a:p>
          <a:p>
            <a:pPr marL="823583" lvl="1" indent="-285636">
              <a:spcBef>
                <a:spcPts val="300"/>
              </a:spcBef>
              <a:buFont typeface="Arial" panose="020B0604020202020204" pitchFamily="34" charset="0"/>
              <a:buChar char="•"/>
            </a:pPr>
            <a:endParaRPr lang="en-US" i="1"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46</a:t>
            </a:fld>
            <a:endParaRPr lang="en-US" noProof="0" dirty="0"/>
          </a:p>
        </p:txBody>
      </p:sp>
    </p:spTree>
    <p:extLst>
      <p:ext uri="{BB962C8B-B14F-4D97-AF65-F5344CB8AC3E}">
        <p14:creationId xmlns:p14="http://schemas.microsoft.com/office/powerpoint/2010/main" val="9090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9ABBE-3732-71EC-79DC-B3B072A95BB2}"/>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E991C57-EA0C-8D6D-89C5-6C0781454ACD}"/>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CF6D24F5-0371-DF52-89C0-9264485891EC}"/>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9496BB69-3F91-34CE-A1E0-C881C0C80E4F}"/>
              </a:ext>
            </a:extLst>
          </p:cNvPr>
          <p:cNvSpPr>
            <a:spLocks noGrp="1"/>
          </p:cNvSpPr>
          <p:nvPr>
            <p:ph type="sldNum" sz="quarter" idx="12"/>
          </p:nvPr>
        </p:nvSpPr>
        <p:spPr/>
        <p:txBody>
          <a:bodyPr/>
          <a:lstStyle/>
          <a:p>
            <a:fld id="{E1E1CD7C-2161-7D43-862E-CE4C333CD873}" type="slidenum">
              <a:rPr lang="en-US" noProof="0" smtClean="0"/>
              <a:pPr/>
              <a:t>47</a:t>
            </a:fld>
            <a:endParaRPr lang="en-US" noProof="0" dirty="0"/>
          </a:p>
        </p:txBody>
      </p:sp>
      <p:sp>
        <p:nvSpPr>
          <p:cNvPr id="7" name="Google Shape;119;p5">
            <a:extLst>
              <a:ext uri="{FF2B5EF4-FFF2-40B4-BE49-F238E27FC236}">
                <a16:creationId xmlns:a16="http://schemas.microsoft.com/office/drawing/2014/main" id="{6D8DCA49-CAAC-485B-F83B-9D4B6D989CE9}"/>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4B422717-CD81-6870-4ECB-3AF1B66C96B3}"/>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43341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design:</a:t>
            </a:r>
          </a:p>
          <a:p>
            <a:pPr marL="823583" lvl="1" indent="-285636">
              <a:spcBef>
                <a:spcPts val="300"/>
              </a:spcBef>
              <a:buFont typeface="Arial" panose="020B0604020202020204" pitchFamily="34" charset="0"/>
              <a:buChar char="•"/>
            </a:pPr>
            <a:r>
              <a:rPr lang="en-US" noProof="0" dirty="0"/>
              <a:t>Functional matrices?</a:t>
            </a:r>
          </a:p>
          <a:p>
            <a:pPr marL="1095312" lvl="2" indent="-285636">
              <a:spcBef>
                <a:spcPts val="300"/>
              </a:spcBef>
              <a:buFont typeface="Arial" panose="020B0604020202020204" pitchFamily="34" charset="0"/>
              <a:buChar char="•"/>
            </a:pPr>
            <a:r>
              <a:rPr lang="en-US" noProof="0" dirty="0"/>
              <a:t>Functions versus phases</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Functions versus products</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48</a:t>
            </a:fld>
            <a:endParaRPr lang="en-US" noProof="0" dirty="0"/>
          </a:p>
        </p:txBody>
      </p:sp>
      <p:graphicFrame>
        <p:nvGraphicFramePr>
          <p:cNvPr id="7" name="Tabelle 7">
            <a:extLst>
              <a:ext uri="{FF2B5EF4-FFF2-40B4-BE49-F238E27FC236}">
                <a16:creationId xmlns:a16="http://schemas.microsoft.com/office/drawing/2014/main" id="{EC803195-BC8F-437C-8F4D-387BDDA1A044}"/>
              </a:ext>
            </a:extLst>
          </p:cNvPr>
          <p:cNvGraphicFramePr>
            <a:graphicFrameLocks noGrp="1"/>
          </p:cNvGraphicFramePr>
          <p:nvPr>
            <p:extLst>
              <p:ext uri="{D42A27DB-BD31-4B8C-83A1-F6EECF244321}">
                <p14:modId xmlns:p14="http://schemas.microsoft.com/office/powerpoint/2010/main" val="2999215851"/>
              </p:ext>
            </p:extLst>
          </p:nvPr>
        </p:nvGraphicFramePr>
        <p:xfrm>
          <a:off x="698110" y="2455460"/>
          <a:ext cx="10795780" cy="1223744"/>
        </p:xfrm>
        <a:graphic>
          <a:graphicData uri="http://schemas.openxmlformats.org/drawingml/2006/table">
            <a:tbl>
              <a:tblPr firstRow="1" bandRow="1">
                <a:tableStyleId>{5C22544A-7EE6-4342-B048-85BDC9FD1C3A}</a:tableStyleId>
              </a:tblPr>
              <a:tblGrid>
                <a:gridCol w="2159156">
                  <a:extLst>
                    <a:ext uri="{9D8B030D-6E8A-4147-A177-3AD203B41FA5}">
                      <a16:colId xmlns:a16="http://schemas.microsoft.com/office/drawing/2014/main" val="4164080526"/>
                    </a:ext>
                  </a:extLst>
                </a:gridCol>
                <a:gridCol w="2159156">
                  <a:extLst>
                    <a:ext uri="{9D8B030D-6E8A-4147-A177-3AD203B41FA5}">
                      <a16:colId xmlns:a16="http://schemas.microsoft.com/office/drawing/2014/main" val="1271171797"/>
                    </a:ext>
                  </a:extLst>
                </a:gridCol>
                <a:gridCol w="2159156">
                  <a:extLst>
                    <a:ext uri="{9D8B030D-6E8A-4147-A177-3AD203B41FA5}">
                      <a16:colId xmlns:a16="http://schemas.microsoft.com/office/drawing/2014/main" val="2228017637"/>
                    </a:ext>
                  </a:extLst>
                </a:gridCol>
                <a:gridCol w="2159156">
                  <a:extLst>
                    <a:ext uri="{9D8B030D-6E8A-4147-A177-3AD203B41FA5}">
                      <a16:colId xmlns:a16="http://schemas.microsoft.com/office/drawing/2014/main" val="1781628678"/>
                    </a:ext>
                  </a:extLst>
                </a:gridCol>
                <a:gridCol w="2159156">
                  <a:extLst>
                    <a:ext uri="{9D8B030D-6E8A-4147-A177-3AD203B41FA5}">
                      <a16:colId xmlns:a16="http://schemas.microsoft.com/office/drawing/2014/main" val="3169954501"/>
                    </a:ext>
                  </a:extLst>
                </a:gridCol>
              </a:tblGrid>
              <a:tr h="482354">
                <a:tc>
                  <a:txBody>
                    <a:bodyPr/>
                    <a:lstStyle/>
                    <a:p>
                      <a:pPr algn="ctr"/>
                      <a:r>
                        <a:rPr lang="en-US" sz="1800" noProof="0" dirty="0"/>
                        <a:t>Function</a:t>
                      </a:r>
                    </a:p>
                  </a:txBody>
                  <a:tcPr marL="91404" marR="91404" marT="45702" marB="45702"/>
                </a:tc>
                <a:tc>
                  <a:txBody>
                    <a:bodyPr/>
                    <a:lstStyle/>
                    <a:p>
                      <a:pPr algn="ctr"/>
                      <a:r>
                        <a:rPr lang="en-US" sz="1800" noProof="0" dirty="0"/>
                        <a:t>Ground phase</a:t>
                      </a:r>
                    </a:p>
                  </a:txBody>
                  <a:tcPr marL="91404" marR="91404" marT="45702" marB="45702"/>
                </a:tc>
                <a:tc>
                  <a:txBody>
                    <a:bodyPr/>
                    <a:lstStyle/>
                    <a:p>
                      <a:pPr algn="ctr"/>
                      <a:r>
                        <a:rPr lang="en-US" sz="1800" noProof="0" dirty="0"/>
                        <a:t>Ascent phase</a:t>
                      </a:r>
                    </a:p>
                  </a:txBody>
                  <a:tcPr marL="91404" marR="91404" marT="45702" marB="45702"/>
                </a:tc>
                <a:tc>
                  <a:txBody>
                    <a:bodyPr/>
                    <a:lstStyle/>
                    <a:p>
                      <a:pPr algn="ctr"/>
                      <a:r>
                        <a:rPr lang="en-US" sz="1800" noProof="0" dirty="0"/>
                        <a:t>Orbital phase</a:t>
                      </a:r>
                    </a:p>
                  </a:txBody>
                  <a:tcPr marL="91404" marR="91404" marT="45702" marB="45702"/>
                </a:tc>
                <a:tc>
                  <a:txBody>
                    <a:bodyPr/>
                    <a:lstStyle/>
                    <a:p>
                      <a:pPr algn="ctr"/>
                      <a:r>
                        <a:rPr lang="en-US" sz="1800" noProof="0" dirty="0"/>
                        <a:t>De-orbit phase</a:t>
                      </a:r>
                    </a:p>
                  </a:txBody>
                  <a:tcPr marL="91404" marR="91404" marT="45702" marB="45702"/>
                </a:tc>
                <a:extLst>
                  <a:ext uri="{0D108BD9-81ED-4DB2-BD59-A6C34878D82A}">
                    <a16:rowId xmlns:a16="http://schemas.microsoft.com/office/drawing/2014/main" val="694564165"/>
                  </a:ext>
                </a:extLst>
              </a:tr>
              <a:tr h="370695">
                <a:tc>
                  <a:txBody>
                    <a:bodyPr/>
                    <a:lstStyle/>
                    <a:p>
                      <a:r>
                        <a:rPr lang="en-US" sz="1800" noProof="0" dirty="0"/>
                        <a:t>F1 Axial thrust</a:t>
                      </a:r>
                    </a:p>
                  </a:txBody>
                  <a:tcPr marL="91404" marR="91404" marT="45702" marB="45702"/>
                </a:tc>
                <a:tc>
                  <a:txBody>
                    <a:bodyPr/>
                    <a:lstStyle/>
                    <a:p>
                      <a:pPr algn="ctr"/>
                      <a:endParaRPr lang="en-US" sz="1800" noProof="0" dirty="0"/>
                    </a:p>
                  </a:txBody>
                  <a:tcPr marL="91404" marR="91404" marT="45702" marB="45702"/>
                </a:tc>
                <a:tc>
                  <a:txBody>
                    <a:bodyPr/>
                    <a:lstStyle/>
                    <a:p>
                      <a:pPr algn="ctr"/>
                      <a:endParaRPr lang="en-US" sz="1800" noProof="0" dirty="0"/>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1540852791"/>
                  </a:ext>
                </a:extLst>
              </a:tr>
              <a:tr h="370695">
                <a:tc>
                  <a:txBody>
                    <a:bodyPr/>
                    <a:lstStyle/>
                    <a:p>
                      <a:r>
                        <a:rPr lang="en-US" sz="1800" noProof="0" dirty="0"/>
                        <a:t>F2 Orbital control</a:t>
                      </a:r>
                    </a:p>
                  </a:txBody>
                  <a:tcPr marL="91404" marR="91404" marT="45702" marB="45702"/>
                </a:tc>
                <a:tc>
                  <a:txBody>
                    <a:bodyPr/>
                    <a:lstStyle/>
                    <a:p>
                      <a:pPr algn="ctr"/>
                      <a:endParaRPr lang="en-US" sz="1800" noProof="0" dirty="0"/>
                    </a:p>
                  </a:txBody>
                  <a:tcPr marL="91404" marR="91404" marT="45702" marB="45702"/>
                </a:tc>
                <a:tc>
                  <a:txBody>
                    <a:bodyPr/>
                    <a:lstStyle/>
                    <a:p>
                      <a:pPr algn="ctr"/>
                      <a:endParaRPr lang="en-US" sz="1800" noProof="0" dirty="0"/>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227887542"/>
                  </a:ext>
                </a:extLst>
              </a:tr>
            </a:tbl>
          </a:graphicData>
        </a:graphic>
      </p:graphicFrame>
      <p:graphicFrame>
        <p:nvGraphicFramePr>
          <p:cNvPr id="8" name="Tabelle 7">
            <a:extLst>
              <a:ext uri="{FF2B5EF4-FFF2-40B4-BE49-F238E27FC236}">
                <a16:creationId xmlns:a16="http://schemas.microsoft.com/office/drawing/2014/main" id="{189160DE-F805-4DEA-A59F-48C6E2D5C8B8}"/>
              </a:ext>
            </a:extLst>
          </p:cNvPr>
          <p:cNvGraphicFramePr>
            <a:graphicFrameLocks noGrp="1"/>
          </p:cNvGraphicFramePr>
          <p:nvPr>
            <p:extLst>
              <p:ext uri="{D42A27DB-BD31-4B8C-83A1-F6EECF244321}">
                <p14:modId xmlns:p14="http://schemas.microsoft.com/office/powerpoint/2010/main" val="3610606400"/>
              </p:ext>
            </p:extLst>
          </p:nvPr>
        </p:nvGraphicFramePr>
        <p:xfrm>
          <a:off x="662286" y="4361555"/>
          <a:ext cx="10795780" cy="1223744"/>
        </p:xfrm>
        <a:graphic>
          <a:graphicData uri="http://schemas.openxmlformats.org/drawingml/2006/table">
            <a:tbl>
              <a:tblPr firstRow="1" bandRow="1">
                <a:tableStyleId>{5C22544A-7EE6-4342-B048-85BDC9FD1C3A}</a:tableStyleId>
              </a:tblPr>
              <a:tblGrid>
                <a:gridCol w="2159156">
                  <a:extLst>
                    <a:ext uri="{9D8B030D-6E8A-4147-A177-3AD203B41FA5}">
                      <a16:colId xmlns:a16="http://schemas.microsoft.com/office/drawing/2014/main" val="4164080526"/>
                    </a:ext>
                  </a:extLst>
                </a:gridCol>
                <a:gridCol w="2159156">
                  <a:extLst>
                    <a:ext uri="{9D8B030D-6E8A-4147-A177-3AD203B41FA5}">
                      <a16:colId xmlns:a16="http://schemas.microsoft.com/office/drawing/2014/main" val="1271171797"/>
                    </a:ext>
                  </a:extLst>
                </a:gridCol>
                <a:gridCol w="2159156">
                  <a:extLst>
                    <a:ext uri="{9D8B030D-6E8A-4147-A177-3AD203B41FA5}">
                      <a16:colId xmlns:a16="http://schemas.microsoft.com/office/drawing/2014/main" val="2228017637"/>
                    </a:ext>
                  </a:extLst>
                </a:gridCol>
                <a:gridCol w="2159156">
                  <a:extLst>
                    <a:ext uri="{9D8B030D-6E8A-4147-A177-3AD203B41FA5}">
                      <a16:colId xmlns:a16="http://schemas.microsoft.com/office/drawing/2014/main" val="1781628678"/>
                    </a:ext>
                  </a:extLst>
                </a:gridCol>
                <a:gridCol w="2159156">
                  <a:extLst>
                    <a:ext uri="{9D8B030D-6E8A-4147-A177-3AD203B41FA5}">
                      <a16:colId xmlns:a16="http://schemas.microsoft.com/office/drawing/2014/main" val="3169954501"/>
                    </a:ext>
                  </a:extLst>
                </a:gridCol>
              </a:tblGrid>
              <a:tr h="482354">
                <a:tc>
                  <a:txBody>
                    <a:bodyPr/>
                    <a:lstStyle/>
                    <a:p>
                      <a:pPr algn="ctr"/>
                      <a:r>
                        <a:rPr lang="en-US" sz="1800" noProof="0" dirty="0"/>
                        <a:t>Function</a:t>
                      </a:r>
                    </a:p>
                  </a:txBody>
                  <a:tcPr marL="91404" marR="91404" marT="45702" marB="45702"/>
                </a:tc>
                <a:tc>
                  <a:txBody>
                    <a:bodyPr/>
                    <a:lstStyle/>
                    <a:p>
                      <a:pPr algn="ctr"/>
                      <a:r>
                        <a:rPr lang="en-US" sz="1800" noProof="0" dirty="0"/>
                        <a:t>Pressure vessel</a:t>
                      </a:r>
                    </a:p>
                  </a:txBody>
                  <a:tcPr marL="91404" marR="91404" marT="45702" marB="45702"/>
                </a:tc>
                <a:tc>
                  <a:txBody>
                    <a:bodyPr/>
                    <a:lstStyle/>
                    <a:p>
                      <a:pPr algn="ctr"/>
                      <a:r>
                        <a:rPr lang="en-US" sz="1800" noProof="0" dirty="0"/>
                        <a:t>Tank</a:t>
                      </a:r>
                    </a:p>
                  </a:txBody>
                  <a:tcPr marL="91404" marR="91404" marT="45702" marB="45702"/>
                </a:tc>
                <a:tc>
                  <a:txBody>
                    <a:bodyPr/>
                    <a:lstStyle/>
                    <a:p>
                      <a:pPr algn="ctr"/>
                      <a:r>
                        <a:rPr lang="en-US" sz="1800" noProof="0" dirty="0"/>
                        <a:t>Valve</a:t>
                      </a:r>
                    </a:p>
                  </a:txBody>
                  <a:tcPr marL="91404" marR="91404" marT="45702" marB="45702"/>
                </a:tc>
                <a:tc>
                  <a:txBody>
                    <a:bodyPr/>
                    <a:lstStyle/>
                    <a:p>
                      <a:pPr algn="ctr"/>
                      <a:r>
                        <a:rPr lang="en-US" sz="1800" noProof="0" dirty="0"/>
                        <a:t>Thruster</a:t>
                      </a:r>
                    </a:p>
                  </a:txBody>
                  <a:tcPr marL="91404" marR="91404" marT="45702" marB="45702"/>
                </a:tc>
                <a:extLst>
                  <a:ext uri="{0D108BD9-81ED-4DB2-BD59-A6C34878D82A}">
                    <a16:rowId xmlns:a16="http://schemas.microsoft.com/office/drawing/2014/main" val="694564165"/>
                  </a:ext>
                </a:extLst>
              </a:tr>
              <a:tr h="370695">
                <a:tc>
                  <a:txBody>
                    <a:bodyPr/>
                    <a:lstStyle/>
                    <a:p>
                      <a:r>
                        <a:rPr lang="en-US" sz="1800" noProof="0" dirty="0"/>
                        <a:t>F1 Axial thrust</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1540852791"/>
                  </a:ext>
                </a:extLst>
              </a:tr>
              <a:tr h="370695">
                <a:tc>
                  <a:txBody>
                    <a:bodyPr/>
                    <a:lstStyle/>
                    <a:p>
                      <a:r>
                        <a:rPr lang="en-US" sz="1800" noProof="0" dirty="0"/>
                        <a:t>F2 Orbital control</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tc>
                  <a:txBody>
                    <a:bodyPr/>
                    <a:lstStyle/>
                    <a:p>
                      <a:pPr algn="ctr"/>
                      <a:r>
                        <a:rPr lang="en-US" sz="1800" noProof="0" dirty="0"/>
                        <a:t>X</a:t>
                      </a:r>
                    </a:p>
                  </a:txBody>
                  <a:tcPr marL="91404" marR="91404" marT="45702" marB="45702"/>
                </a:tc>
                <a:extLst>
                  <a:ext uri="{0D108BD9-81ED-4DB2-BD59-A6C34878D82A}">
                    <a16:rowId xmlns:a16="http://schemas.microsoft.com/office/drawing/2014/main" val="227887542"/>
                  </a:ext>
                </a:extLst>
              </a:tr>
            </a:tbl>
          </a:graphicData>
        </a:graphic>
      </p:graphicFrame>
    </p:spTree>
    <p:extLst>
      <p:ext uri="{BB962C8B-B14F-4D97-AF65-F5344CB8AC3E}">
        <p14:creationId xmlns:p14="http://schemas.microsoft.com/office/powerpoint/2010/main" val="18507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30EC5-54E4-70E9-3D39-94B8DB495B5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67D6C19-8DB2-15B4-6252-C366A47627B0}"/>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2661A177-5012-A34D-496B-F0163BA8EF4E}"/>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7D50108C-FC45-F085-A83D-391D375B98EE}"/>
              </a:ext>
            </a:extLst>
          </p:cNvPr>
          <p:cNvSpPr>
            <a:spLocks noGrp="1"/>
          </p:cNvSpPr>
          <p:nvPr>
            <p:ph type="sldNum" sz="quarter" idx="12"/>
          </p:nvPr>
        </p:nvSpPr>
        <p:spPr/>
        <p:txBody>
          <a:bodyPr/>
          <a:lstStyle/>
          <a:p>
            <a:fld id="{E1E1CD7C-2161-7D43-862E-CE4C333CD873}" type="slidenum">
              <a:rPr lang="en-US" noProof="0" smtClean="0"/>
              <a:pPr/>
              <a:t>49</a:t>
            </a:fld>
            <a:endParaRPr lang="en-US" noProof="0" dirty="0"/>
          </a:p>
        </p:txBody>
      </p:sp>
      <p:sp>
        <p:nvSpPr>
          <p:cNvPr id="7" name="Google Shape;119;p5">
            <a:extLst>
              <a:ext uri="{FF2B5EF4-FFF2-40B4-BE49-F238E27FC236}">
                <a16:creationId xmlns:a16="http://schemas.microsoft.com/office/drawing/2014/main" id="{AEC8D536-0A51-C704-6AE5-D518EEC97535}"/>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FE5B325B-0C7F-0674-2974-3521388BE197}"/>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36080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9F12E-667E-E880-AABE-C55D02E14F0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76C58D6-84C0-931B-8F9F-A9C82AD1508A}"/>
              </a:ext>
            </a:extLst>
          </p:cNvPr>
          <p:cNvSpPr>
            <a:spLocks noGrp="1"/>
          </p:cNvSpPr>
          <p:nvPr>
            <p:ph idx="1"/>
          </p:nvPr>
        </p:nvSpPr>
        <p:spPr/>
        <p:txBody>
          <a:bodyPr>
            <a:noAutofit/>
          </a:bodyPr>
          <a:lstStyle/>
          <a:p>
            <a:pPr marL="91440" indent="0">
              <a:buNone/>
            </a:pPr>
            <a:r>
              <a:rPr lang="en-US" noProof="0" dirty="0">
                <a:solidFill>
                  <a:schemeClr val="tx1"/>
                </a:solidFill>
              </a:rPr>
              <a:t>Objective: To analyze performance need</a:t>
            </a:r>
            <a:endParaRPr lang="en-US" noProof="0" dirty="0"/>
          </a:p>
          <a:p>
            <a:r>
              <a:rPr lang="en-US" noProof="0" dirty="0"/>
              <a:t>The Space Shuttle – Fly me to the moon?</a:t>
            </a:r>
          </a:p>
          <a:p>
            <a:pPr lvl="1"/>
            <a:r>
              <a:rPr lang="en-US" sz="2000" noProof="0" dirty="0"/>
              <a:t>When the Shuttle Orbital Maneuvering System (OMS) is turned on, it can cause a speed change of 0.6 m / s for every second that the engines are burning. How many seconds would the OMS have to remain on in order for the Space Shuttle to build up the necessary velocity change to reach the Moon?  </a:t>
            </a:r>
            <a:br>
              <a:rPr lang="en-US" sz="2000" noProof="0" dirty="0"/>
            </a:br>
            <a:br>
              <a:rPr lang="en-US" sz="2000" noProof="0" dirty="0"/>
            </a:br>
            <a:endParaRPr lang="en-US" sz="2000" noProof="0" dirty="0">
              <a:solidFill>
                <a:srgbClr val="FF0000"/>
              </a:solidFill>
            </a:endParaRPr>
          </a:p>
          <a:p>
            <a:pPr lvl="1"/>
            <a:endParaRPr lang="en-US" sz="2000" noProof="0" dirty="0"/>
          </a:p>
        </p:txBody>
      </p:sp>
      <p:sp>
        <p:nvSpPr>
          <p:cNvPr id="3" name="Titre 2">
            <a:extLst>
              <a:ext uri="{FF2B5EF4-FFF2-40B4-BE49-F238E27FC236}">
                <a16:creationId xmlns:a16="http://schemas.microsoft.com/office/drawing/2014/main" id="{931CE8BC-3725-7B3C-8C8D-518AE333B5D4}"/>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Spacecraft can reach Moon?</a:t>
            </a:r>
          </a:p>
        </p:txBody>
      </p:sp>
      <p:sp>
        <p:nvSpPr>
          <p:cNvPr id="6" name="Espace réservé du numéro de diapositive 5">
            <a:extLst>
              <a:ext uri="{FF2B5EF4-FFF2-40B4-BE49-F238E27FC236}">
                <a16:creationId xmlns:a16="http://schemas.microsoft.com/office/drawing/2014/main" id="{472097CB-03BE-2D6A-3D0F-C8CFBAB6EB93}"/>
              </a:ext>
            </a:extLst>
          </p:cNvPr>
          <p:cNvSpPr>
            <a:spLocks noGrp="1"/>
          </p:cNvSpPr>
          <p:nvPr>
            <p:ph type="sldNum" sz="quarter" idx="12"/>
          </p:nvPr>
        </p:nvSpPr>
        <p:spPr/>
        <p:txBody>
          <a:bodyPr/>
          <a:lstStyle/>
          <a:p>
            <a:fld id="{E1E1CD7C-2161-7D43-862E-CE4C333CD873}" type="slidenum">
              <a:rPr lang="en-US" noProof="0" smtClean="0"/>
              <a:pPr/>
              <a:t>5</a:t>
            </a:fld>
            <a:endParaRPr lang="en-US" noProof="0" dirty="0"/>
          </a:p>
        </p:txBody>
      </p:sp>
      <p:sp>
        <p:nvSpPr>
          <p:cNvPr id="7" name="Google Shape;119;p5">
            <a:extLst>
              <a:ext uri="{FF2B5EF4-FFF2-40B4-BE49-F238E27FC236}">
                <a16:creationId xmlns:a16="http://schemas.microsoft.com/office/drawing/2014/main" id="{9A16CB96-0F11-1B2F-1000-C89FA8505EB4}"/>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5D9F5CBB-5BC7-CDF1-052A-10B82D07C698}"/>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
        <p:nvSpPr>
          <p:cNvPr id="4" name="Textfeld 3">
            <a:extLst>
              <a:ext uri="{FF2B5EF4-FFF2-40B4-BE49-F238E27FC236}">
                <a16:creationId xmlns:a16="http://schemas.microsoft.com/office/drawing/2014/main" id="{662A0A70-ACF3-4416-903C-44EF766F52D3}"/>
              </a:ext>
            </a:extLst>
          </p:cNvPr>
          <p:cNvSpPr txBox="1"/>
          <p:nvPr/>
        </p:nvSpPr>
        <p:spPr>
          <a:xfrm>
            <a:off x="1054515" y="4754880"/>
            <a:ext cx="10605788" cy="707886"/>
          </a:xfrm>
          <a:prstGeom prst="rect">
            <a:avLst/>
          </a:prstGeom>
          <a:noFill/>
        </p:spPr>
        <p:txBody>
          <a:bodyPr wrap="none" rtlCol="0">
            <a:spAutoFit/>
          </a:bodyPr>
          <a:lstStyle/>
          <a:p>
            <a:pPr algn="ctr"/>
            <a:r>
              <a:rPr lang="en-US" sz="2000" noProof="0" dirty="0"/>
              <a:t>The </a:t>
            </a:r>
            <a:r>
              <a:rPr lang="en-US" sz="2000" noProof="0" dirty="0" err="1"/>
              <a:t>Δv</a:t>
            </a:r>
            <a:r>
              <a:rPr lang="en-US" sz="2000" noProof="0" dirty="0"/>
              <a:t> to get to the moon is </a:t>
            </a:r>
            <a:r>
              <a:rPr lang="en-US" sz="2000" dirty="0">
                <a:solidFill>
                  <a:srgbClr val="FF0000"/>
                </a:solidFill>
              </a:rPr>
              <a:t>3,8</a:t>
            </a:r>
            <a:r>
              <a:rPr lang="en-US" sz="2000" noProof="0" dirty="0">
                <a:solidFill>
                  <a:srgbClr val="FF0000"/>
                </a:solidFill>
              </a:rPr>
              <a:t>80 m / s</a:t>
            </a:r>
            <a:r>
              <a:rPr lang="en-US" sz="2000" noProof="0" dirty="0"/>
              <a:t>. The OMS can produce </a:t>
            </a:r>
            <a:r>
              <a:rPr lang="en-US" sz="2000" noProof="0" dirty="0">
                <a:solidFill>
                  <a:srgbClr val="FF0000"/>
                </a:solidFill>
              </a:rPr>
              <a:t>0.6 m / s </a:t>
            </a:r>
            <a:r>
              <a:rPr lang="en-US" sz="2000" noProof="0" dirty="0"/>
              <a:t>every second, </a:t>
            </a:r>
            <a:br>
              <a:rPr lang="en-US" sz="2000" noProof="0" dirty="0"/>
            </a:br>
            <a:r>
              <a:rPr lang="en-US" sz="2000" noProof="0" dirty="0"/>
              <a:t>so the total burn time would have to be </a:t>
            </a:r>
            <a:r>
              <a:rPr lang="en-US" sz="2000" noProof="0" dirty="0">
                <a:solidFill>
                  <a:srgbClr val="FF0000"/>
                </a:solidFill>
              </a:rPr>
              <a:t>T = 3,880 / 0.6 </a:t>
            </a:r>
            <a:r>
              <a:rPr lang="en-US" sz="2000" noProof="0" dirty="0"/>
              <a:t>or about </a:t>
            </a:r>
            <a:r>
              <a:rPr lang="en-US" sz="2000" noProof="0" dirty="0">
                <a:solidFill>
                  <a:srgbClr val="FF0000"/>
                </a:solidFill>
              </a:rPr>
              <a:t>6,467 s</a:t>
            </a:r>
            <a:r>
              <a:rPr lang="en-US" sz="2000" noProof="0" dirty="0"/>
              <a:t> of continuous thrust.</a:t>
            </a:r>
            <a:endParaRPr lang="de-DE" sz="2000" dirty="0"/>
          </a:p>
        </p:txBody>
      </p:sp>
    </p:spTree>
    <p:extLst>
      <p:ext uri="{BB962C8B-B14F-4D97-AF65-F5344CB8AC3E}">
        <p14:creationId xmlns:p14="http://schemas.microsoft.com/office/powerpoint/2010/main" val="37523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design:</a:t>
            </a:r>
          </a:p>
          <a:p>
            <a:pPr marL="823583" lvl="1" indent="-285636">
              <a:spcBef>
                <a:spcPts val="300"/>
              </a:spcBef>
              <a:buFont typeface="Arial" panose="020B0604020202020204" pitchFamily="34" charset="0"/>
              <a:buChar char="•"/>
            </a:pPr>
            <a:r>
              <a:rPr lang="en-US" noProof="0" dirty="0"/>
              <a:t>Interfaces?</a:t>
            </a:r>
          </a:p>
          <a:p>
            <a:pPr marL="1095312" lvl="2" indent="-285636">
              <a:spcBef>
                <a:spcPts val="300"/>
              </a:spcBef>
              <a:buFont typeface="Arial" panose="020B0604020202020204" pitchFamily="34" charset="0"/>
              <a:buChar char="•"/>
            </a:pPr>
            <a:r>
              <a:rPr lang="en-US" noProof="0" dirty="0"/>
              <a:t>Electrical interface</a:t>
            </a:r>
          </a:p>
          <a:p>
            <a:pPr marL="1095312" lvl="2" indent="-285636">
              <a:spcBef>
                <a:spcPts val="300"/>
              </a:spcBef>
              <a:buFont typeface="Arial" panose="020B0604020202020204" pitchFamily="34" charset="0"/>
              <a:buChar char="•"/>
            </a:pPr>
            <a:r>
              <a:rPr lang="en-US" noProof="0" dirty="0"/>
              <a:t>Mechanical interface</a:t>
            </a:r>
          </a:p>
          <a:p>
            <a:pPr marL="1095312" lvl="2" indent="-285636">
              <a:spcBef>
                <a:spcPts val="300"/>
              </a:spcBef>
              <a:buFont typeface="Arial" panose="020B0604020202020204" pitchFamily="34" charset="0"/>
              <a:buChar char="•"/>
            </a:pPr>
            <a:r>
              <a:rPr lang="en-US" noProof="0" dirty="0"/>
              <a:t>Thermal interface</a:t>
            </a:r>
          </a:p>
          <a:p>
            <a:pPr marL="1095312" lvl="2" indent="-285636">
              <a:spcBef>
                <a:spcPts val="300"/>
              </a:spcBef>
              <a:buFont typeface="Arial" panose="020B0604020202020204" pitchFamily="34" charset="0"/>
              <a:buChar char="•"/>
            </a:pPr>
            <a:r>
              <a:rPr lang="en-US" noProof="0" dirty="0"/>
              <a:t>Structural interface</a:t>
            </a:r>
          </a:p>
          <a:p>
            <a:pPr marL="1095312" lvl="2" indent="-285636">
              <a:spcBef>
                <a:spcPts val="300"/>
              </a:spcBef>
              <a:buFont typeface="Arial" panose="020B0604020202020204" pitchFamily="34" charset="0"/>
              <a:buChar char="•"/>
            </a:pPr>
            <a:r>
              <a:rPr lang="en-US" noProof="0" dirty="0"/>
              <a:t>Communication interface</a:t>
            </a:r>
          </a:p>
          <a:p>
            <a:pPr marL="823583" lvl="1" indent="-285636">
              <a:spcBef>
                <a:spcPts val="300"/>
              </a:spcBef>
              <a:buFont typeface="Arial" panose="020B0604020202020204" pitchFamily="34" charset="0"/>
              <a:buChar char="•"/>
            </a:pPr>
            <a:endParaRPr lang="en-US" i="1"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50</a:t>
            </a:fld>
            <a:endParaRPr lang="en-US" noProof="0" dirty="0"/>
          </a:p>
        </p:txBody>
      </p:sp>
    </p:spTree>
    <p:extLst>
      <p:ext uri="{BB962C8B-B14F-4D97-AF65-F5344CB8AC3E}">
        <p14:creationId xmlns:p14="http://schemas.microsoft.com/office/powerpoint/2010/main" val="149726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7EF1-C1C9-58E4-B76E-7D01C8E17407}"/>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5B5408-916E-AAB7-ADC5-497233841D2F}"/>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2BF87DE0-6F3B-7578-D995-A7BE071AF6B3}"/>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C51B34BA-10DC-EB38-6265-FD061363E0E2}"/>
              </a:ext>
            </a:extLst>
          </p:cNvPr>
          <p:cNvSpPr>
            <a:spLocks noGrp="1"/>
          </p:cNvSpPr>
          <p:nvPr>
            <p:ph type="sldNum" sz="quarter" idx="12"/>
          </p:nvPr>
        </p:nvSpPr>
        <p:spPr/>
        <p:txBody>
          <a:bodyPr/>
          <a:lstStyle/>
          <a:p>
            <a:fld id="{E1E1CD7C-2161-7D43-862E-CE4C333CD873}" type="slidenum">
              <a:rPr lang="en-US" noProof="0" smtClean="0"/>
              <a:pPr/>
              <a:t>51</a:t>
            </a:fld>
            <a:endParaRPr lang="en-US" noProof="0" dirty="0"/>
          </a:p>
        </p:txBody>
      </p:sp>
      <p:sp>
        <p:nvSpPr>
          <p:cNvPr id="7" name="Google Shape;119;p5">
            <a:extLst>
              <a:ext uri="{FF2B5EF4-FFF2-40B4-BE49-F238E27FC236}">
                <a16:creationId xmlns:a16="http://schemas.microsoft.com/office/drawing/2014/main" id="{C2EE9274-F139-0D5A-41F1-52AA24AAFCD2}"/>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AB00B672-7343-6BA7-B127-3E656F5EAFB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2603640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design:</a:t>
            </a:r>
          </a:p>
          <a:p>
            <a:pPr marL="823583" lvl="1" indent="-285636">
              <a:spcBef>
                <a:spcPts val="300"/>
              </a:spcBef>
              <a:buFont typeface="Arial" panose="020B0604020202020204" pitchFamily="34" charset="0"/>
              <a:buChar char="•"/>
            </a:pPr>
            <a:r>
              <a:rPr lang="en-US" noProof="0" dirty="0"/>
              <a:t>Requirements?</a:t>
            </a:r>
          </a:p>
          <a:p>
            <a:pPr marL="1095312" lvl="2" indent="-285636">
              <a:spcBef>
                <a:spcPts val="300"/>
              </a:spcBef>
              <a:buFont typeface="Arial" panose="020B0604020202020204" pitchFamily="34" charset="0"/>
              <a:buChar char="•"/>
            </a:pPr>
            <a:r>
              <a:rPr lang="en-US" noProof="0" dirty="0"/>
              <a:t>L1 System</a:t>
            </a:r>
          </a:p>
          <a:p>
            <a:pPr marL="1095312" lvl="2" indent="-285636">
              <a:spcBef>
                <a:spcPts val="300"/>
              </a:spcBef>
              <a:buFont typeface="Arial" panose="020B0604020202020204" pitchFamily="34" charset="0"/>
              <a:buChar char="•"/>
            </a:pPr>
            <a:r>
              <a:rPr lang="en-US" noProof="0" dirty="0"/>
              <a:t>L2 Subsystem</a:t>
            </a:r>
          </a:p>
          <a:p>
            <a:pPr marL="1095312" lvl="2" indent="-285636">
              <a:spcBef>
                <a:spcPts val="300"/>
              </a:spcBef>
              <a:buFont typeface="Arial" panose="020B0604020202020204" pitchFamily="34" charset="0"/>
              <a:buChar char="•"/>
            </a:pPr>
            <a:r>
              <a:rPr lang="en-US" noProof="0" dirty="0"/>
              <a:t>L3 Equipment</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52</a:t>
            </a:fld>
            <a:endParaRPr lang="en-US" noProof="0" dirty="0"/>
          </a:p>
        </p:txBody>
      </p:sp>
      <p:sp>
        <p:nvSpPr>
          <p:cNvPr id="8" name="Textfeld 7">
            <a:extLst>
              <a:ext uri="{FF2B5EF4-FFF2-40B4-BE49-F238E27FC236}">
                <a16:creationId xmlns:a16="http://schemas.microsoft.com/office/drawing/2014/main" id="{0F907F20-A5AE-4897-8283-9F7BE44AEED6}"/>
              </a:ext>
            </a:extLst>
          </p:cNvPr>
          <p:cNvSpPr txBox="1"/>
          <p:nvPr/>
        </p:nvSpPr>
        <p:spPr>
          <a:xfrm>
            <a:off x="3049192" y="3247032"/>
            <a:ext cx="6093619" cy="369188"/>
          </a:xfrm>
          <a:prstGeom prst="rect">
            <a:avLst/>
          </a:prstGeom>
          <a:noFill/>
        </p:spPr>
        <p:txBody>
          <a:bodyPr wrap="square">
            <a:spAutoFit/>
          </a:bodyPr>
          <a:lstStyle/>
          <a:p>
            <a:pPr marL="823583" lvl="1" indent="-285636">
              <a:spcBef>
                <a:spcPts val="300"/>
              </a:spcBef>
              <a:buFont typeface="Arial" panose="020B0604020202020204" pitchFamily="34" charset="0"/>
              <a:buChar char="•"/>
            </a:pPr>
            <a:endParaRPr lang="en-US" sz="1799" noProof="0" dirty="0"/>
          </a:p>
        </p:txBody>
      </p:sp>
    </p:spTree>
    <p:extLst>
      <p:ext uri="{BB962C8B-B14F-4D97-AF65-F5344CB8AC3E}">
        <p14:creationId xmlns:p14="http://schemas.microsoft.com/office/powerpoint/2010/main" val="11736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1858-168E-7DF9-E73B-4E36347F9FE0}"/>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978E98-87AB-6A01-D686-F378F8CF7909}"/>
              </a:ext>
            </a:extLst>
          </p:cNvPr>
          <p:cNvSpPr>
            <a:spLocks noGrp="1"/>
          </p:cNvSpPr>
          <p:nvPr>
            <p:ph idx="1"/>
          </p:nvPr>
        </p:nvSpPr>
        <p:spPr/>
        <p:txBody>
          <a:bodyPr>
            <a:noAutofit/>
          </a:bodyPr>
          <a:lstStyle/>
          <a:p>
            <a:pPr marL="91440" indent="0">
              <a:buNone/>
            </a:pPr>
            <a:r>
              <a:rPr lang="en-US" noProof="0" dirty="0">
                <a:solidFill>
                  <a:schemeClr val="tx1"/>
                </a:solidFill>
              </a:rPr>
              <a:t>A</a:t>
            </a:r>
            <a:endParaRPr lang="en-US" noProof="0" dirty="0"/>
          </a:p>
          <a:p>
            <a:r>
              <a:rPr lang="en-US" noProof="0" dirty="0"/>
              <a:t>B</a:t>
            </a:r>
          </a:p>
          <a:p>
            <a:pPr lvl="1"/>
            <a:r>
              <a:rPr lang="en-US" sz="2000" noProof="0" dirty="0"/>
              <a:t>C</a:t>
            </a:r>
          </a:p>
        </p:txBody>
      </p:sp>
      <p:sp>
        <p:nvSpPr>
          <p:cNvPr id="3" name="Titre 2">
            <a:extLst>
              <a:ext uri="{FF2B5EF4-FFF2-40B4-BE49-F238E27FC236}">
                <a16:creationId xmlns:a16="http://schemas.microsoft.com/office/drawing/2014/main" id="{CF9EDE36-A3BB-80B2-8C0F-22EEE8637E72}"/>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Propulsion System for LEO Capsule?</a:t>
            </a:r>
          </a:p>
        </p:txBody>
      </p:sp>
      <p:sp>
        <p:nvSpPr>
          <p:cNvPr id="6" name="Espace réservé du numéro de diapositive 5">
            <a:extLst>
              <a:ext uri="{FF2B5EF4-FFF2-40B4-BE49-F238E27FC236}">
                <a16:creationId xmlns:a16="http://schemas.microsoft.com/office/drawing/2014/main" id="{6AD4F988-A667-501B-74F7-9FB7EDA30C5D}"/>
              </a:ext>
            </a:extLst>
          </p:cNvPr>
          <p:cNvSpPr>
            <a:spLocks noGrp="1"/>
          </p:cNvSpPr>
          <p:nvPr>
            <p:ph type="sldNum" sz="quarter" idx="12"/>
          </p:nvPr>
        </p:nvSpPr>
        <p:spPr/>
        <p:txBody>
          <a:bodyPr/>
          <a:lstStyle/>
          <a:p>
            <a:fld id="{E1E1CD7C-2161-7D43-862E-CE4C333CD873}" type="slidenum">
              <a:rPr lang="en-US" noProof="0" smtClean="0"/>
              <a:pPr/>
              <a:t>53</a:t>
            </a:fld>
            <a:endParaRPr lang="en-US" noProof="0" dirty="0"/>
          </a:p>
        </p:txBody>
      </p:sp>
      <p:sp>
        <p:nvSpPr>
          <p:cNvPr id="7" name="Google Shape;119;p5">
            <a:extLst>
              <a:ext uri="{FF2B5EF4-FFF2-40B4-BE49-F238E27FC236}">
                <a16:creationId xmlns:a16="http://schemas.microsoft.com/office/drawing/2014/main" id="{16D3C5F6-F66E-258D-463C-6DD92C16FFB7}"/>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D84CB1F1-45DF-C29A-642A-CD769B083C6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3118307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design:</a:t>
            </a:r>
          </a:p>
          <a:p>
            <a:pPr marL="823583" lvl="1" indent="-285636">
              <a:spcBef>
                <a:spcPts val="300"/>
              </a:spcBef>
              <a:buFont typeface="Arial" panose="020B0604020202020204" pitchFamily="34" charset="0"/>
              <a:buChar char="•"/>
            </a:pPr>
            <a:r>
              <a:rPr lang="en-US" noProof="0" dirty="0"/>
              <a:t>Alert!</a:t>
            </a:r>
          </a:p>
          <a:p>
            <a:pPr marL="1095312" lvl="2" indent="-285636">
              <a:spcBef>
                <a:spcPts val="300"/>
              </a:spcBef>
              <a:buFont typeface="Arial" panose="020B0604020202020204" pitchFamily="34" charset="0"/>
              <a:buChar char="•"/>
            </a:pPr>
            <a:r>
              <a:rPr lang="en-US" noProof="0" dirty="0"/>
              <a:t>Dry mass increase of 1 ton</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MBSE – Model Based System Engineering</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Any changes to propulsion system selection?</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54</a:t>
            </a:fld>
            <a:endParaRPr lang="en-US" noProof="0" dirty="0"/>
          </a:p>
        </p:txBody>
      </p:sp>
      <p:sp>
        <p:nvSpPr>
          <p:cNvPr id="8" name="Textfeld 7">
            <a:extLst>
              <a:ext uri="{FF2B5EF4-FFF2-40B4-BE49-F238E27FC236}">
                <a16:creationId xmlns:a16="http://schemas.microsoft.com/office/drawing/2014/main" id="{0F907F20-A5AE-4897-8283-9F7BE44AEED6}"/>
              </a:ext>
            </a:extLst>
          </p:cNvPr>
          <p:cNvSpPr txBox="1"/>
          <p:nvPr/>
        </p:nvSpPr>
        <p:spPr>
          <a:xfrm>
            <a:off x="3049192" y="3247032"/>
            <a:ext cx="6093619" cy="369188"/>
          </a:xfrm>
          <a:prstGeom prst="rect">
            <a:avLst/>
          </a:prstGeom>
          <a:noFill/>
        </p:spPr>
        <p:txBody>
          <a:bodyPr wrap="square">
            <a:spAutoFit/>
          </a:bodyPr>
          <a:lstStyle/>
          <a:p>
            <a:pPr marL="823583" lvl="1" indent="-285636">
              <a:spcBef>
                <a:spcPts val="300"/>
              </a:spcBef>
              <a:buFont typeface="Arial" panose="020B0604020202020204" pitchFamily="34" charset="0"/>
              <a:buChar char="•"/>
            </a:pPr>
            <a:endParaRPr lang="en-US" sz="1799" noProof="0" dirty="0"/>
          </a:p>
        </p:txBody>
      </p:sp>
    </p:spTree>
    <p:extLst>
      <p:ext uri="{BB962C8B-B14F-4D97-AF65-F5344CB8AC3E}">
        <p14:creationId xmlns:p14="http://schemas.microsoft.com/office/powerpoint/2010/main" val="27986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sz="2599" noProof="0" dirty="0"/>
              <a:t>Propulsion system selection exercise: LEO cargo return capsule</a:t>
            </a: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Propulsion system design:</a:t>
            </a:r>
          </a:p>
          <a:p>
            <a:pPr marL="823583" lvl="1" indent="-285636">
              <a:spcBef>
                <a:spcPts val="300"/>
              </a:spcBef>
              <a:buFont typeface="Arial" panose="020B0604020202020204" pitchFamily="34" charset="0"/>
              <a:buChar char="•"/>
            </a:pPr>
            <a:r>
              <a:rPr lang="en-US" noProof="0" dirty="0"/>
              <a:t>Mayday!</a:t>
            </a:r>
          </a:p>
          <a:p>
            <a:pPr marL="1095312" lvl="2" indent="-285636">
              <a:spcBef>
                <a:spcPts val="300"/>
              </a:spcBef>
              <a:buFont typeface="Arial" panose="020B0604020202020204" pitchFamily="34" charset="0"/>
              <a:buChar char="•"/>
            </a:pPr>
            <a:r>
              <a:rPr lang="en-US" noProof="0" dirty="0"/>
              <a:t>Did we consider RAMS / safety?</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Quality control?</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Configuration management?</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55</a:t>
            </a:fld>
            <a:endParaRPr lang="en-US" noProof="0" dirty="0"/>
          </a:p>
        </p:txBody>
      </p:sp>
      <p:sp>
        <p:nvSpPr>
          <p:cNvPr id="8" name="Textfeld 7">
            <a:extLst>
              <a:ext uri="{FF2B5EF4-FFF2-40B4-BE49-F238E27FC236}">
                <a16:creationId xmlns:a16="http://schemas.microsoft.com/office/drawing/2014/main" id="{0F907F20-A5AE-4897-8283-9F7BE44AEED6}"/>
              </a:ext>
            </a:extLst>
          </p:cNvPr>
          <p:cNvSpPr txBox="1"/>
          <p:nvPr/>
        </p:nvSpPr>
        <p:spPr>
          <a:xfrm>
            <a:off x="3049192" y="3247032"/>
            <a:ext cx="6093619" cy="369188"/>
          </a:xfrm>
          <a:prstGeom prst="rect">
            <a:avLst/>
          </a:prstGeom>
          <a:noFill/>
        </p:spPr>
        <p:txBody>
          <a:bodyPr wrap="square">
            <a:spAutoFit/>
          </a:bodyPr>
          <a:lstStyle/>
          <a:p>
            <a:pPr marL="823583" lvl="1" indent="-285636">
              <a:spcBef>
                <a:spcPts val="300"/>
              </a:spcBef>
              <a:buFont typeface="Arial" panose="020B0604020202020204" pitchFamily="34" charset="0"/>
              <a:buChar char="•"/>
            </a:pPr>
            <a:endParaRPr lang="en-US" sz="1799" noProof="0" dirty="0"/>
          </a:p>
        </p:txBody>
      </p:sp>
    </p:spTree>
    <p:extLst>
      <p:ext uri="{BB962C8B-B14F-4D97-AF65-F5344CB8AC3E}">
        <p14:creationId xmlns:p14="http://schemas.microsoft.com/office/powerpoint/2010/main" val="171676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Assumptions:</a:t>
            </a:r>
          </a:p>
          <a:p>
            <a:pPr marL="823583" lvl="1" indent="-285636">
              <a:spcBef>
                <a:spcPts val="300"/>
              </a:spcBef>
              <a:buFont typeface="Arial" panose="020B0604020202020204" pitchFamily="34" charset="0"/>
              <a:buChar char="•"/>
            </a:pPr>
            <a:r>
              <a:rPr lang="en-US" noProof="0" dirty="0"/>
              <a:t>Performance: 200 N bi-propellant thruster</a:t>
            </a:r>
          </a:p>
          <a:p>
            <a:pPr marL="823583" lvl="1" indent="-285636">
              <a:spcBef>
                <a:spcPts val="300"/>
              </a:spcBef>
              <a:buFont typeface="Arial" panose="020B0604020202020204" pitchFamily="34" charset="0"/>
              <a:buChar char="•"/>
            </a:pPr>
            <a:r>
              <a:rPr lang="en-US" noProof="0" dirty="0"/>
              <a:t>Oxidizer: HTP (98 % concentrated H2O2)</a:t>
            </a:r>
          </a:p>
          <a:p>
            <a:pPr marL="823583" lvl="1" indent="-285636">
              <a:spcBef>
                <a:spcPts val="300"/>
              </a:spcBef>
              <a:buFont typeface="Arial" panose="020B0604020202020204" pitchFamily="34" charset="0"/>
              <a:buChar char="•"/>
            </a:pPr>
            <a:r>
              <a:rPr lang="en-US" noProof="0" dirty="0"/>
              <a:t>Fuel: DMAZ (hypergolic with HTP with some add-ons)</a:t>
            </a:r>
          </a:p>
          <a:p>
            <a:pPr marL="823583" lvl="1" indent="-285636">
              <a:spcBef>
                <a:spcPts val="300"/>
              </a:spcBef>
              <a:buFont typeface="Arial" panose="020B0604020202020204" pitchFamily="34" charset="0"/>
              <a:buChar char="•"/>
            </a:pPr>
            <a:r>
              <a:rPr lang="en-US" noProof="0" dirty="0"/>
              <a:t>Epsilon: 100</a:t>
            </a:r>
          </a:p>
          <a:p>
            <a:pPr marL="823583" lvl="1" indent="-285636">
              <a:spcBef>
                <a:spcPts val="300"/>
              </a:spcBef>
              <a:buFont typeface="Arial" panose="020B0604020202020204" pitchFamily="34" charset="0"/>
              <a:buChar char="•"/>
            </a:pPr>
            <a:r>
              <a:rPr lang="en-US" noProof="0" dirty="0"/>
              <a:t>Chamber pressure: 10 bar</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56</a:t>
            </a:fld>
            <a:endParaRPr lang="en-US" noProof="0" dirty="0"/>
          </a:p>
        </p:txBody>
      </p:sp>
    </p:spTree>
    <p:extLst>
      <p:ext uri="{BB962C8B-B14F-4D97-AF65-F5344CB8AC3E}">
        <p14:creationId xmlns:p14="http://schemas.microsoft.com/office/powerpoint/2010/main" val="2897702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pPr>
              <a:spcBef>
                <a:spcPts val="300"/>
              </a:spcBef>
            </a:pPr>
            <a:r>
              <a:rPr lang="en-US" noProof="0" dirty="0"/>
              <a:t>SW 1: Spacecraft Subsystems I - Propulsion Exercise</a:t>
            </a:r>
            <a:br>
              <a:rPr lang="en-US" noProof="0" dirty="0"/>
            </a:br>
            <a:r>
              <a:rPr lang="en-US" noProof="0" dirty="0"/>
              <a:t>Equipment layout exercise: First design iteration of 200 N thruster</a:t>
            </a:r>
            <a:br>
              <a:rPr lang="en-US" noProof="0" dirty="0"/>
            </a:br>
            <a:endParaRPr lang="en-US" noProof="0" dirty="0"/>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Main dimensions:</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57</a:t>
            </a:fld>
            <a:endParaRPr lang="en-US" noProof="0" dirty="0"/>
          </a:p>
        </p:txBody>
      </p:sp>
      <p:pic>
        <p:nvPicPr>
          <p:cNvPr id="8" name="Grafik 7">
            <a:extLst>
              <a:ext uri="{FF2B5EF4-FFF2-40B4-BE49-F238E27FC236}">
                <a16:creationId xmlns:a16="http://schemas.microsoft.com/office/drawing/2014/main" id="{6DA14C5E-06E9-4A2A-9971-BAF28AD64290}"/>
              </a:ext>
            </a:extLst>
          </p:cNvPr>
          <p:cNvPicPr>
            <a:picLocks noChangeAspect="1"/>
          </p:cNvPicPr>
          <p:nvPr/>
        </p:nvPicPr>
        <p:blipFill>
          <a:blip r:embed="rId2"/>
          <a:stretch>
            <a:fillRect/>
          </a:stretch>
        </p:blipFill>
        <p:spPr>
          <a:xfrm>
            <a:off x="7671456" y="1171418"/>
            <a:ext cx="3998937" cy="5303353"/>
          </a:xfrm>
          <a:prstGeom prst="rect">
            <a:avLst/>
          </a:prstGeom>
        </p:spPr>
      </p:pic>
    </p:spTree>
    <p:extLst>
      <p:ext uri="{BB962C8B-B14F-4D97-AF65-F5344CB8AC3E}">
        <p14:creationId xmlns:p14="http://schemas.microsoft.com/office/powerpoint/2010/main" val="739216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ormAutofit lnSpcReduction="10000"/>
          </a:bodyPr>
          <a:lstStyle/>
          <a:p>
            <a:pPr>
              <a:lnSpc>
                <a:spcPct val="110000"/>
              </a:lnSpc>
            </a:pPr>
            <a:r>
              <a:rPr lang="en-US" noProof="0" dirty="0"/>
              <a:t>Rocket </a:t>
            </a:r>
            <a:r>
              <a:rPr lang="en-US" noProof="0" dirty="0">
                <a:hlinkClick r:id="rId2"/>
              </a:rPr>
              <a:t>CEA</a:t>
            </a:r>
            <a:r>
              <a:rPr lang="en-US" noProof="0" dirty="0"/>
              <a:t>:</a:t>
            </a:r>
          </a:p>
          <a:p>
            <a:pPr marL="823583" lvl="1" indent="-285636">
              <a:spcBef>
                <a:spcPts val="300"/>
              </a:spcBef>
              <a:buFont typeface="Arial" panose="020B0604020202020204" pitchFamily="34" charset="0"/>
              <a:buChar char="•"/>
            </a:pPr>
            <a:r>
              <a:rPr lang="en-US" sz="1999" noProof="0" dirty="0"/>
              <a:t>Input</a:t>
            </a:r>
          </a:p>
          <a:p>
            <a:pPr marL="1095312" lvl="2" indent="-285636">
              <a:spcBef>
                <a:spcPts val="300"/>
              </a:spcBef>
              <a:buFont typeface="Arial" panose="020B0604020202020204" pitchFamily="34" charset="0"/>
              <a:buChar char="•"/>
            </a:pPr>
            <a:r>
              <a:rPr lang="en-US" sz="1999" noProof="0" dirty="0"/>
              <a:t>Chamber pressure (10 bar)</a:t>
            </a:r>
          </a:p>
          <a:p>
            <a:pPr marL="1095312" lvl="2" indent="-285636">
              <a:spcBef>
                <a:spcPts val="300"/>
              </a:spcBef>
              <a:buFont typeface="Arial" panose="020B0604020202020204" pitchFamily="34" charset="0"/>
              <a:buChar char="•"/>
            </a:pPr>
            <a:r>
              <a:rPr lang="en-US" sz="1999" noProof="0" dirty="0"/>
              <a:t>Mixture ratio</a:t>
            </a:r>
          </a:p>
          <a:p>
            <a:pPr marL="1095312" lvl="2" indent="-285636">
              <a:spcBef>
                <a:spcPts val="300"/>
              </a:spcBef>
              <a:buFont typeface="Arial" panose="020B0604020202020204" pitchFamily="34" charset="0"/>
              <a:buChar char="•"/>
            </a:pPr>
            <a:r>
              <a:rPr lang="en-US" sz="1999" noProof="0" dirty="0"/>
              <a:t>Nozzle area ratio so called epsilon (100)</a:t>
            </a:r>
          </a:p>
          <a:p>
            <a:pPr marL="1095312" lvl="2" indent="-285636">
              <a:spcBef>
                <a:spcPts val="300"/>
              </a:spcBef>
              <a:buFont typeface="Arial" panose="020B0604020202020204" pitchFamily="34" charset="0"/>
              <a:buChar char="•"/>
            </a:pPr>
            <a:r>
              <a:rPr lang="en-US" sz="1999" noProof="0" dirty="0"/>
              <a:t>Chemical composition assumption</a:t>
            </a:r>
          </a:p>
          <a:p>
            <a:pPr marL="1095312" lvl="2" indent="-285636">
              <a:spcBef>
                <a:spcPts val="300"/>
              </a:spcBef>
              <a:buFont typeface="Arial" panose="020B0604020202020204" pitchFamily="34" charset="0"/>
              <a:buChar char="•"/>
            </a:pPr>
            <a:r>
              <a:rPr lang="en-US" sz="1999" noProof="0" dirty="0"/>
              <a:t>Chemical reaction: Combustion frozen @ throat</a:t>
            </a:r>
          </a:p>
          <a:p>
            <a:pPr marL="1095312" lvl="2" indent="-285636">
              <a:spcBef>
                <a:spcPts val="300"/>
              </a:spcBef>
              <a:buFont typeface="Arial" panose="020B0604020202020204" pitchFamily="34" charset="0"/>
              <a:buChar char="•"/>
            </a:pPr>
            <a:r>
              <a:rPr lang="en-US" sz="1999" noProof="0" dirty="0"/>
              <a:t>Propellant data from </a:t>
            </a:r>
            <a:r>
              <a:rPr lang="en-US" sz="1999" noProof="0" dirty="0">
                <a:hlinkClick r:id="rId3"/>
              </a:rPr>
              <a:t>REFPROP</a:t>
            </a:r>
            <a:r>
              <a:rPr lang="en-US" sz="1999" noProof="0" dirty="0"/>
              <a:t> (computer program developed by the National Institute of Standards and Technology (NIST). NIST database contains the thermophysical data of several fluids in the gas, liquid and supercritical state which are accessible through a Python request calling the REFPROP library)</a:t>
            </a:r>
          </a:p>
          <a:p>
            <a:pPr marL="823583" lvl="1" indent="-285636">
              <a:spcBef>
                <a:spcPts val="300"/>
              </a:spcBef>
              <a:buFont typeface="Arial" panose="020B0604020202020204" pitchFamily="34" charset="0"/>
              <a:buChar char="•"/>
            </a:pPr>
            <a:r>
              <a:rPr lang="en-US" sz="1999" noProof="0" dirty="0"/>
              <a:t>Output</a:t>
            </a:r>
          </a:p>
          <a:p>
            <a:pPr marL="1095312" lvl="2" indent="-285636">
              <a:spcBef>
                <a:spcPts val="300"/>
              </a:spcBef>
              <a:buFont typeface="Arial" panose="020B0604020202020204" pitchFamily="34" charset="0"/>
              <a:buChar char="•"/>
            </a:pPr>
            <a:r>
              <a:rPr lang="en-US" sz="1999" noProof="0" dirty="0"/>
              <a:t>Thruster vacuum specific impulse Isp</a:t>
            </a:r>
          </a:p>
          <a:p>
            <a:pPr marL="1095312" lvl="2" indent="-285636">
              <a:spcBef>
                <a:spcPts val="300"/>
              </a:spcBef>
              <a:buFont typeface="Arial" panose="020B0604020202020204" pitchFamily="34" charset="0"/>
              <a:buChar char="•"/>
            </a:pPr>
            <a:r>
              <a:rPr lang="en-US" sz="1999" noProof="0" dirty="0"/>
              <a:t>Chamber characteristic speed c*</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58</a:t>
            </a:fld>
            <a:endParaRPr lang="en-US" noProof="0" dirty="0"/>
          </a:p>
        </p:txBody>
      </p:sp>
    </p:spTree>
    <p:extLst>
      <p:ext uri="{BB962C8B-B14F-4D97-AF65-F5344CB8AC3E}">
        <p14:creationId xmlns:p14="http://schemas.microsoft.com/office/powerpoint/2010/main" val="441511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Rocket CEA:</a:t>
            </a:r>
          </a:p>
          <a:p>
            <a:pPr marL="823583" lvl="1" indent="-285636">
              <a:spcBef>
                <a:spcPts val="300"/>
              </a:spcBef>
              <a:buFont typeface="Arial" panose="020B0604020202020204" pitchFamily="34" charset="0"/>
              <a:buChar char="•"/>
            </a:pPr>
            <a:r>
              <a:rPr lang="en-US" noProof="0" dirty="0"/>
              <a:t>Optimal mixture ratio for HTP_98 / DMAZ?</a:t>
            </a:r>
          </a:p>
          <a:p>
            <a:pPr marL="1095312" lvl="2" indent="-285636">
              <a:spcBef>
                <a:spcPts val="300"/>
              </a:spcBef>
              <a:buFont typeface="Arial" panose="020B0604020202020204" pitchFamily="34" charset="0"/>
              <a:buChar char="•"/>
            </a:pPr>
            <a:r>
              <a:rPr lang="en-US" noProof="0" dirty="0"/>
              <a:t>MR = 3.0</a:t>
            </a:r>
          </a:p>
          <a:p>
            <a:pPr marL="1095312" lvl="2" indent="-285636">
              <a:spcBef>
                <a:spcPts val="300"/>
              </a:spcBef>
              <a:buFont typeface="Arial" panose="020B0604020202020204" pitchFamily="34" charset="0"/>
              <a:buChar char="•"/>
            </a:pPr>
            <a:r>
              <a:rPr lang="en-US" noProof="0" dirty="0"/>
              <a:t>Isp = 320 s</a:t>
            </a:r>
          </a:p>
          <a:p>
            <a:pPr marL="1095312" lvl="2" indent="-285636">
              <a:spcBef>
                <a:spcPts val="300"/>
              </a:spcBef>
              <a:buFont typeface="Arial" panose="020B0604020202020204" pitchFamily="34" charset="0"/>
              <a:buChar char="•"/>
            </a:pPr>
            <a:r>
              <a:rPr lang="en-US" noProof="0" dirty="0"/>
              <a:t>c* = 1687,75 m / s</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59</a:t>
            </a:fld>
            <a:endParaRPr lang="en-US" noProof="0" dirty="0"/>
          </a:p>
        </p:txBody>
      </p:sp>
      <p:pic>
        <p:nvPicPr>
          <p:cNvPr id="7" name="Grafik 6">
            <a:extLst>
              <a:ext uri="{FF2B5EF4-FFF2-40B4-BE49-F238E27FC236}">
                <a16:creationId xmlns:a16="http://schemas.microsoft.com/office/drawing/2014/main" id="{271E2D9A-E557-4ECD-84F2-AB5EC8792B54}"/>
              </a:ext>
            </a:extLst>
          </p:cNvPr>
          <p:cNvPicPr>
            <a:picLocks noChangeAspect="1"/>
          </p:cNvPicPr>
          <p:nvPr/>
        </p:nvPicPr>
        <p:blipFill>
          <a:blip r:embed="rId2"/>
          <a:stretch>
            <a:fillRect/>
          </a:stretch>
        </p:blipFill>
        <p:spPr>
          <a:xfrm>
            <a:off x="5851663" y="2144014"/>
            <a:ext cx="6278925" cy="4678172"/>
          </a:xfrm>
          <a:prstGeom prst="rect">
            <a:avLst/>
          </a:prstGeom>
        </p:spPr>
      </p:pic>
      <p:sp>
        <p:nvSpPr>
          <p:cNvPr id="8" name="Stern: 5 Zacken 7">
            <a:extLst>
              <a:ext uri="{FF2B5EF4-FFF2-40B4-BE49-F238E27FC236}">
                <a16:creationId xmlns:a16="http://schemas.microsoft.com/office/drawing/2014/main" id="{CD46104C-5B0B-415D-A573-3FD6D0FEFEDB}"/>
              </a:ext>
            </a:extLst>
          </p:cNvPr>
          <p:cNvSpPr/>
          <p:nvPr/>
        </p:nvSpPr>
        <p:spPr>
          <a:xfrm>
            <a:off x="7649874" y="2580972"/>
            <a:ext cx="324993" cy="33514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Tree>
    <p:extLst>
      <p:ext uri="{BB962C8B-B14F-4D97-AF65-F5344CB8AC3E}">
        <p14:creationId xmlns:p14="http://schemas.microsoft.com/office/powerpoint/2010/main" val="20086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15009-2C42-45D1-0934-78573B96BA25}"/>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E1F4723-7167-9AE6-3600-E5472273D0F8}"/>
              </a:ext>
            </a:extLst>
          </p:cNvPr>
          <p:cNvSpPr>
            <a:spLocks noGrp="1"/>
          </p:cNvSpPr>
          <p:nvPr>
            <p:ph idx="1"/>
          </p:nvPr>
        </p:nvSpPr>
        <p:spPr/>
        <p:txBody>
          <a:bodyPr>
            <a:noAutofit/>
          </a:bodyPr>
          <a:lstStyle/>
          <a:p>
            <a:pPr marL="91440" indent="0">
              <a:buNone/>
            </a:pPr>
            <a:r>
              <a:rPr lang="en-US" noProof="0" dirty="0">
                <a:solidFill>
                  <a:schemeClr val="tx1"/>
                </a:solidFill>
              </a:rPr>
              <a:t>Objective: To analyze performance need</a:t>
            </a:r>
            <a:endParaRPr lang="en-US" noProof="0" dirty="0"/>
          </a:p>
          <a:p>
            <a:r>
              <a:rPr lang="en-US" noProof="0" dirty="0"/>
              <a:t>The Space Shuttle – Fly me to the moon?</a:t>
            </a:r>
            <a:endParaRPr lang="en-US" sz="2000" noProof="0" dirty="0"/>
          </a:p>
          <a:p>
            <a:pPr lvl="1"/>
            <a:r>
              <a:rPr lang="en-US" sz="2000" noProof="0" dirty="0"/>
              <a:t>The OMS can produce a maximum Δ v of 1,000 m / s before consuming all of its 4,850 kg of fuel. How many kilograms of fuel will the OMS have to expend to get to the Moon? </a:t>
            </a:r>
            <a:br>
              <a:rPr lang="en-US" sz="2000" noProof="0" dirty="0"/>
            </a:br>
            <a:br>
              <a:rPr lang="en-US" sz="2000" noProof="0" dirty="0"/>
            </a:br>
            <a:endParaRPr lang="en-US" sz="2000" noProof="0" dirty="0"/>
          </a:p>
        </p:txBody>
      </p:sp>
      <p:sp>
        <p:nvSpPr>
          <p:cNvPr id="3" name="Titre 2">
            <a:extLst>
              <a:ext uri="{FF2B5EF4-FFF2-40B4-BE49-F238E27FC236}">
                <a16:creationId xmlns:a16="http://schemas.microsoft.com/office/drawing/2014/main" id="{2E870888-31B4-3A2E-9B64-95A5E5A9290D}"/>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Spacecraft can reach Moon?</a:t>
            </a:r>
          </a:p>
        </p:txBody>
      </p:sp>
      <p:sp>
        <p:nvSpPr>
          <p:cNvPr id="6" name="Espace réservé du numéro de diapositive 5">
            <a:extLst>
              <a:ext uri="{FF2B5EF4-FFF2-40B4-BE49-F238E27FC236}">
                <a16:creationId xmlns:a16="http://schemas.microsoft.com/office/drawing/2014/main" id="{4A058B1B-8BF2-F60F-2BB0-9A8FFB4CAB2C}"/>
              </a:ext>
            </a:extLst>
          </p:cNvPr>
          <p:cNvSpPr>
            <a:spLocks noGrp="1"/>
          </p:cNvSpPr>
          <p:nvPr>
            <p:ph type="sldNum" sz="quarter" idx="12"/>
          </p:nvPr>
        </p:nvSpPr>
        <p:spPr/>
        <p:txBody>
          <a:bodyPr/>
          <a:lstStyle/>
          <a:p>
            <a:fld id="{E1E1CD7C-2161-7D43-862E-CE4C333CD873}" type="slidenum">
              <a:rPr lang="en-US" noProof="0" smtClean="0"/>
              <a:pPr/>
              <a:t>6</a:t>
            </a:fld>
            <a:endParaRPr lang="en-US" noProof="0" dirty="0"/>
          </a:p>
        </p:txBody>
      </p:sp>
      <p:sp>
        <p:nvSpPr>
          <p:cNvPr id="7" name="Google Shape;119;p5">
            <a:extLst>
              <a:ext uri="{FF2B5EF4-FFF2-40B4-BE49-F238E27FC236}">
                <a16:creationId xmlns:a16="http://schemas.microsoft.com/office/drawing/2014/main" id="{C18093F6-AD88-8121-F42E-1233E56F7A17}"/>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87D8366D-6BE6-E3DA-FABD-D8A1194B71AB}"/>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
        <p:nvSpPr>
          <p:cNvPr id="4" name="Textfeld 3">
            <a:extLst>
              <a:ext uri="{FF2B5EF4-FFF2-40B4-BE49-F238E27FC236}">
                <a16:creationId xmlns:a16="http://schemas.microsoft.com/office/drawing/2014/main" id="{B6D4179B-CDFE-4FB8-8A33-2632DA4B87CD}"/>
              </a:ext>
            </a:extLst>
          </p:cNvPr>
          <p:cNvSpPr txBox="1"/>
          <p:nvPr/>
        </p:nvSpPr>
        <p:spPr>
          <a:xfrm>
            <a:off x="1547438" y="4531360"/>
            <a:ext cx="9619941" cy="400110"/>
          </a:xfrm>
          <a:prstGeom prst="rect">
            <a:avLst/>
          </a:prstGeom>
          <a:noFill/>
        </p:spPr>
        <p:txBody>
          <a:bodyPr wrap="none" rtlCol="0">
            <a:spAutoFit/>
          </a:bodyPr>
          <a:lstStyle/>
          <a:p>
            <a:r>
              <a:rPr lang="en-US" sz="2000" noProof="0" dirty="0"/>
              <a:t>We need a total </a:t>
            </a:r>
            <a:r>
              <a:rPr lang="en-US" sz="2000" noProof="0" dirty="0" err="1"/>
              <a:t>Δv</a:t>
            </a:r>
            <a:r>
              <a:rPr lang="en-US" sz="2000" noProof="0" dirty="0"/>
              <a:t> of </a:t>
            </a:r>
            <a:r>
              <a:rPr lang="en-US" sz="2000" dirty="0">
                <a:solidFill>
                  <a:srgbClr val="FF0000"/>
                </a:solidFill>
              </a:rPr>
              <a:t>3,8</a:t>
            </a:r>
            <a:r>
              <a:rPr lang="en-US" sz="2000" noProof="0" dirty="0">
                <a:solidFill>
                  <a:srgbClr val="FF0000"/>
                </a:solidFill>
              </a:rPr>
              <a:t>80 m / s</a:t>
            </a:r>
            <a:r>
              <a:rPr lang="en-US" sz="2000" noProof="0" dirty="0"/>
              <a:t>, so </a:t>
            </a:r>
            <a:r>
              <a:rPr lang="en-US" sz="2000" noProof="0" dirty="0">
                <a:solidFill>
                  <a:srgbClr val="FF0000"/>
                </a:solidFill>
              </a:rPr>
              <a:t>4,850 kg x (</a:t>
            </a:r>
            <a:r>
              <a:rPr lang="en-US" sz="2000" dirty="0">
                <a:solidFill>
                  <a:srgbClr val="FF0000"/>
                </a:solidFill>
              </a:rPr>
              <a:t>3,8</a:t>
            </a:r>
            <a:r>
              <a:rPr lang="en-US" sz="2000" noProof="0" dirty="0">
                <a:solidFill>
                  <a:srgbClr val="FF0000"/>
                </a:solidFill>
              </a:rPr>
              <a:t>80 / 1,000) = </a:t>
            </a:r>
            <a:r>
              <a:rPr lang="en-US" sz="2000" dirty="0">
                <a:solidFill>
                  <a:srgbClr val="FF0000"/>
                </a:solidFill>
              </a:rPr>
              <a:t>18,81</a:t>
            </a:r>
            <a:r>
              <a:rPr lang="en-US" sz="2000" noProof="0" dirty="0">
                <a:solidFill>
                  <a:srgbClr val="FF0000"/>
                </a:solidFill>
              </a:rPr>
              <a:t>8 kg </a:t>
            </a:r>
            <a:r>
              <a:rPr lang="en-US" sz="2000" noProof="0" dirty="0"/>
              <a:t>of fuel.</a:t>
            </a:r>
            <a:endParaRPr lang="en-US" sz="2000" noProof="0" dirty="0">
              <a:solidFill>
                <a:srgbClr val="FF0000"/>
              </a:solidFill>
            </a:endParaRPr>
          </a:p>
        </p:txBody>
      </p:sp>
    </p:spTree>
    <p:extLst>
      <p:ext uri="{BB962C8B-B14F-4D97-AF65-F5344CB8AC3E}">
        <p14:creationId xmlns:p14="http://schemas.microsoft.com/office/powerpoint/2010/main" val="307938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architecture:</a:t>
            </a:r>
          </a:p>
          <a:p>
            <a:pPr marL="823583" lvl="1" indent="-285636">
              <a:spcBef>
                <a:spcPts val="300"/>
              </a:spcBef>
              <a:buFont typeface="Arial" panose="020B0604020202020204" pitchFamily="34" charset="0"/>
              <a:buChar char="•"/>
            </a:pPr>
            <a:r>
              <a:rPr lang="en-US" noProof="0" dirty="0"/>
              <a:t>Cooling method?</a:t>
            </a:r>
          </a:p>
          <a:p>
            <a:pPr marL="1095312" lvl="2" indent="-285636">
              <a:spcBef>
                <a:spcPts val="300"/>
              </a:spcBef>
              <a:buFont typeface="Arial" panose="020B0604020202020204" pitchFamily="34" charset="0"/>
              <a:buChar char="•"/>
            </a:pPr>
            <a:r>
              <a:rPr lang="en-US" noProof="0" dirty="0"/>
              <a:t>Radiative cooling</a:t>
            </a:r>
          </a:p>
          <a:p>
            <a:pPr marL="1095312" lvl="2" indent="-285636">
              <a:spcBef>
                <a:spcPts val="300"/>
              </a:spcBef>
              <a:buFont typeface="Arial" panose="020B0604020202020204" pitchFamily="34" charset="0"/>
              <a:buChar char="•"/>
            </a:pPr>
            <a:r>
              <a:rPr lang="en-US" noProof="0" dirty="0"/>
              <a:t>Film cooling</a:t>
            </a:r>
          </a:p>
          <a:p>
            <a:pPr marL="1095312" lvl="2" indent="-285636">
              <a:spcBef>
                <a:spcPts val="300"/>
              </a:spcBef>
              <a:buFont typeface="Arial" panose="020B0604020202020204" pitchFamily="34" charset="0"/>
              <a:buChar char="•"/>
            </a:pPr>
            <a:r>
              <a:rPr lang="en-US" noProof="0" dirty="0"/>
              <a:t>Regenerative cooling</a:t>
            </a:r>
          </a:p>
          <a:p>
            <a:pPr marL="1095312" lvl="2" indent="-285636">
              <a:spcBef>
                <a:spcPts val="300"/>
              </a:spcBef>
              <a:buFont typeface="Arial" panose="020B0604020202020204" pitchFamily="34" charset="0"/>
              <a:buChar char="•"/>
            </a:pPr>
            <a:r>
              <a:rPr lang="en-US" noProof="0" dirty="0"/>
              <a:t>Vortex cooling</a:t>
            </a:r>
          </a:p>
          <a:p>
            <a:pPr marL="1095312" lvl="2" indent="-285636">
              <a:spcBef>
                <a:spcPts val="300"/>
              </a:spcBef>
              <a:buFont typeface="Arial" panose="020B0604020202020204" pitchFamily="34" charset="0"/>
              <a:buChar char="•"/>
            </a:pPr>
            <a:r>
              <a:rPr lang="en-US" noProof="0" dirty="0"/>
              <a:t>Ablative cooling</a:t>
            </a:r>
          </a:p>
          <a:p>
            <a:pPr marL="1095312" lvl="2" indent="-285636">
              <a:spcBef>
                <a:spcPts val="300"/>
              </a:spcBef>
              <a:buFont typeface="Arial" panose="020B0604020202020204" pitchFamily="34" charset="0"/>
              <a:buChar char="•"/>
            </a:pPr>
            <a:r>
              <a:rPr lang="en-US" noProof="0" dirty="0"/>
              <a:t>Capacitive cooling</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Radiative cooling or film cooling</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We choose film cooling (note: radiative cooling is always given) with showerhead ingestion considering 12 orifices in axial direction</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60</a:t>
            </a:fld>
            <a:endParaRPr lang="en-US" noProof="0" dirty="0"/>
          </a:p>
        </p:txBody>
      </p:sp>
    </p:spTree>
    <p:extLst>
      <p:ext uri="{BB962C8B-B14F-4D97-AF65-F5344CB8AC3E}">
        <p14:creationId xmlns:p14="http://schemas.microsoft.com/office/powerpoint/2010/main" val="84058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architecture:</a:t>
            </a:r>
          </a:p>
          <a:p>
            <a:pPr marL="823583" lvl="1" indent="-285636">
              <a:spcBef>
                <a:spcPts val="300"/>
              </a:spcBef>
              <a:buFont typeface="Arial" panose="020B0604020202020204" pitchFamily="34" charset="0"/>
              <a:buChar char="•"/>
            </a:pPr>
            <a:r>
              <a:rPr lang="en-US" noProof="0" dirty="0"/>
              <a:t>Cooling fluid and flow rate?</a:t>
            </a:r>
          </a:p>
          <a:p>
            <a:pPr marL="1095312" lvl="2" indent="-285636">
              <a:spcBef>
                <a:spcPts val="300"/>
              </a:spcBef>
              <a:buFont typeface="Arial" panose="020B0604020202020204" pitchFamily="34" charset="0"/>
              <a:buChar char="•"/>
            </a:pPr>
            <a:r>
              <a:rPr lang="en-US" noProof="0" dirty="0"/>
              <a:t>Fuel is very often used as cooling fluid</a:t>
            </a:r>
          </a:p>
          <a:p>
            <a:pPr marL="1095312" lvl="2" indent="-285636">
              <a:spcBef>
                <a:spcPts val="300"/>
              </a:spcBef>
              <a:buFont typeface="Arial" panose="020B0604020202020204" pitchFamily="34" charset="0"/>
              <a:buChar char="•"/>
            </a:pPr>
            <a:r>
              <a:rPr lang="en-US" noProof="0" dirty="0"/>
              <a:t>Selection depends on fluid heat capacity, mixture ratio, mass flow rate, density and oxidizer + fuel combination</a:t>
            </a:r>
          </a:p>
          <a:p>
            <a:pPr marL="1095312" lvl="2" indent="-285636">
              <a:spcBef>
                <a:spcPts val="300"/>
              </a:spcBef>
              <a:buFont typeface="Arial" panose="020B0604020202020204" pitchFamily="34" charset="0"/>
              <a:buChar char="•"/>
            </a:pPr>
            <a:r>
              <a:rPr lang="en-US" noProof="0" dirty="0"/>
              <a:t>In our case we choose HTP as cooling fluid due to mixture ratio and hence high HTP mass flow rate compared to DMAZ</a:t>
            </a:r>
          </a:p>
          <a:p>
            <a:pPr marL="1095312" lvl="2" indent="-285636">
              <a:spcBef>
                <a:spcPts val="300"/>
              </a:spcBef>
              <a:buFont typeface="Arial" panose="020B0604020202020204" pitchFamily="34" charset="0"/>
              <a:buChar char="•"/>
            </a:pPr>
            <a:r>
              <a:rPr lang="en-US" noProof="0" dirty="0"/>
              <a:t>As a starting flow rate we consider 30 % compared to nominal mass flow rate (note: This will reduce the thruster performance compared to CEA analysis results)</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61</a:t>
            </a:fld>
            <a:endParaRPr lang="en-US" noProof="0" dirty="0"/>
          </a:p>
        </p:txBody>
      </p:sp>
    </p:spTree>
    <p:extLst>
      <p:ext uri="{BB962C8B-B14F-4D97-AF65-F5344CB8AC3E}">
        <p14:creationId xmlns:p14="http://schemas.microsoft.com/office/powerpoint/2010/main" val="10884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Mass flow rate?</a:t>
                </a:r>
              </a:p>
              <a:p>
                <a:pPr marL="0" indent="0" algn="ctr">
                  <a:lnSpc>
                    <a:spcPct val="110000"/>
                  </a:lnSpc>
                  <a:buNone/>
                </a:pPr>
                <a14:m>
                  <m:oMathPara xmlns:m="http://schemas.openxmlformats.org/officeDocument/2006/math">
                    <m:oMathParaPr>
                      <m:jc m:val="centerGroup"/>
                    </m:oMathParaPr>
                    <m:oMath xmlns:m="http://schemas.openxmlformats.org/officeDocument/2006/math">
                      <m:sSub>
                        <m:sSubPr>
                          <m:ctrlPr>
                            <a:rPr lang="en-US"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𝐹</m:t>
                          </m:r>
                        </m:e>
                        <m:sub>
                          <m:r>
                            <a:rPr lang="en-US" b="0" i="1" noProof="0" smtClean="0">
                              <a:solidFill>
                                <a:schemeClr val="tx1"/>
                              </a:solidFill>
                              <a:latin typeface="Cambria Math" panose="02040503050406030204" pitchFamily="18" charset="0"/>
                              <a:ea typeface="Cambria Math" panose="02040503050406030204" pitchFamily="18" charset="0"/>
                            </a:rPr>
                            <m:t>𝑚</m:t>
                          </m:r>
                        </m:sub>
                      </m:sSub>
                      <m:r>
                        <a:rPr lang="en-US" b="0" i="1" noProof="0" smtClean="0">
                          <a:solidFill>
                            <a:schemeClr val="tx1"/>
                          </a:solidFill>
                          <a:latin typeface="Cambria Math" panose="02040503050406030204" pitchFamily="18" charset="0"/>
                          <a:ea typeface="Cambria Math" panose="02040503050406030204" pitchFamily="18" charset="0"/>
                        </a:rPr>
                        <m:t>=</m:t>
                      </m:r>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r>
                            <a:rPr lang="en-US" b="0" i="1" noProof="0" smtClean="0">
                              <a:solidFill>
                                <a:schemeClr val="tx1"/>
                              </a:solidFill>
                              <a:latin typeface="Cambria Math" panose="02040503050406030204" pitchFamily="18" charset="0"/>
                              <a:ea typeface="Cambria Math" panose="02040503050406030204" pitchFamily="18" charset="0"/>
                            </a:rPr>
                            <m:t>𝑚</m:t>
                          </m:r>
                        </m:e>
                      </m:acc>
                      <m:r>
                        <a:rPr lang="en-US" b="0" i="1" noProof="0" smtClean="0">
                          <a:solidFill>
                            <a:schemeClr val="tx1"/>
                          </a:solidFill>
                          <a:latin typeface="Cambria Math" panose="02040503050406030204" pitchFamily="18" charset="0"/>
                          <a:ea typeface="Cambria Math" panose="02040503050406030204" pitchFamily="18" charset="0"/>
                        </a:rPr>
                        <m:t>∗</m:t>
                      </m:r>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𝑔</m:t>
                          </m:r>
                        </m:e>
                        <m:sub>
                          <m:r>
                            <a:rPr lang="en-US" b="0" i="1" noProof="0" smtClean="0">
                              <a:solidFill>
                                <a:schemeClr val="tx1"/>
                              </a:solidFill>
                              <a:latin typeface="Cambria Math" panose="02040503050406030204" pitchFamily="18" charset="0"/>
                              <a:ea typeface="Cambria Math" panose="02040503050406030204" pitchFamily="18" charset="0"/>
                            </a:rPr>
                            <m:t>0</m:t>
                          </m:r>
                        </m:sub>
                      </m:sSub>
                      <m:r>
                        <a:rPr lang="en-US" b="0" i="1" noProof="0" smtClean="0">
                          <a:solidFill>
                            <a:schemeClr val="tx1"/>
                          </a:solidFill>
                          <a:latin typeface="Cambria Math" panose="02040503050406030204" pitchFamily="18" charset="0"/>
                          <a:ea typeface="Cambria Math" panose="02040503050406030204" pitchFamily="18" charset="0"/>
                        </a:rPr>
                        <m:t>∗</m:t>
                      </m:r>
                      <m:r>
                        <a:rPr lang="en-US" b="0" i="1" noProof="0" smtClean="0">
                          <a:solidFill>
                            <a:schemeClr val="tx1"/>
                          </a:solidFill>
                          <a:latin typeface="Cambria Math" panose="02040503050406030204" pitchFamily="18" charset="0"/>
                          <a:ea typeface="Cambria Math" panose="02040503050406030204" pitchFamily="18" charset="0"/>
                        </a:rPr>
                        <m:t>𝐼𝑠𝑝</m:t>
                      </m:r>
                    </m:oMath>
                  </m:oMathPara>
                </a14:m>
                <a:endParaRPr lang="en-US" noProof="0" dirty="0">
                  <a:solidFill>
                    <a:schemeClr val="tx1"/>
                  </a:solidFill>
                </a:endParaRPr>
              </a:p>
              <a:p>
                <a:pPr marL="0" indent="0" algn="ctr">
                  <a:lnSpc>
                    <a:spcPct val="110000"/>
                  </a:lnSpc>
                  <a:buNone/>
                </a:pPr>
                <a14:m>
                  <m:oMathPara xmlns:m="http://schemas.openxmlformats.org/officeDocument/2006/math">
                    <m:oMathParaPr>
                      <m:jc m:val="centerGroup"/>
                    </m:oMathParaPr>
                    <m:oMath xmlns:m="http://schemas.openxmlformats.org/officeDocument/2006/math">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r>
                                <a:rPr lang="en-US" b="0" i="1" noProof="0" smtClean="0">
                                  <a:solidFill>
                                    <a:schemeClr val="tx1"/>
                                  </a:solidFill>
                                  <a:latin typeface="Cambria Math" panose="02040503050406030204" pitchFamily="18" charset="0"/>
                                  <a:ea typeface="Cambria Math" panose="02040503050406030204" pitchFamily="18" charset="0"/>
                                </a:rPr>
                                <m:t>𝑚</m:t>
                              </m:r>
                            </m:e>
                          </m:acc>
                          <m:r>
                            <a:rPr lang="en-US" b="0" i="1" noProof="0" smtClean="0">
                              <a:solidFill>
                                <a:schemeClr val="tx1"/>
                              </a:solidFill>
                              <a:latin typeface="Cambria Math" panose="02040503050406030204" pitchFamily="18" charset="0"/>
                              <a:ea typeface="Cambria Math" panose="02040503050406030204" pitchFamily="18" charset="0"/>
                            </a:rPr>
                            <m:t>=</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200 </m:t>
                              </m:r>
                              <m:r>
                                <a:rPr lang="en-US" b="0" i="1" noProof="0" smtClean="0">
                                  <a:solidFill>
                                    <a:schemeClr val="tx1"/>
                                  </a:solidFill>
                                  <a:latin typeface="Cambria Math" panose="02040503050406030204" pitchFamily="18" charset="0"/>
                                  <a:ea typeface="Cambria Math" panose="02040503050406030204" pitchFamily="18" charset="0"/>
                                </a:rPr>
                                <m:t>𝑁</m:t>
                              </m:r>
                            </m:num>
                            <m:den>
                              <m:r>
                                <a:rPr lang="en-US" b="0" i="1" noProof="0" smtClean="0">
                                  <a:solidFill>
                                    <a:schemeClr val="tx1"/>
                                  </a:solidFill>
                                  <a:latin typeface="Cambria Math" panose="02040503050406030204" pitchFamily="18" charset="0"/>
                                  <a:ea typeface="Cambria Math" panose="02040503050406030204" pitchFamily="18" charset="0"/>
                                </a:rPr>
                                <m:t>9,8065</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𝑚</m:t>
                                  </m:r>
                                </m:num>
                                <m:den>
                                  <m:sSup>
                                    <m:sSupPr>
                                      <m:ctrlPr>
                                        <a:rPr lang="en-US" b="0" i="1" noProof="0" smtClean="0">
                                          <a:solidFill>
                                            <a:schemeClr val="tx1"/>
                                          </a:solidFill>
                                          <a:latin typeface="Cambria Math" panose="02040503050406030204" pitchFamily="18" charset="0"/>
                                          <a:ea typeface="Cambria Math" panose="02040503050406030204" pitchFamily="18" charset="0"/>
                                        </a:rPr>
                                      </m:ctrlPr>
                                    </m:sSupPr>
                                    <m:e>
                                      <m:r>
                                        <a:rPr lang="en-US" b="0" i="1" noProof="0" smtClean="0">
                                          <a:solidFill>
                                            <a:schemeClr val="tx1"/>
                                          </a:solidFill>
                                          <a:latin typeface="Cambria Math" panose="02040503050406030204" pitchFamily="18" charset="0"/>
                                          <a:ea typeface="Cambria Math" panose="02040503050406030204" pitchFamily="18" charset="0"/>
                                        </a:rPr>
                                        <m:t>𝑠</m:t>
                                      </m:r>
                                    </m:e>
                                    <m:sup>
                                      <m:r>
                                        <a:rPr lang="en-US" b="0" i="1" noProof="0" smtClean="0">
                                          <a:solidFill>
                                            <a:schemeClr val="tx1"/>
                                          </a:solidFill>
                                          <a:latin typeface="Cambria Math" panose="02040503050406030204" pitchFamily="18" charset="0"/>
                                          <a:ea typeface="Cambria Math" panose="02040503050406030204" pitchFamily="18" charset="0"/>
                                        </a:rPr>
                                        <m:t>2</m:t>
                                      </m:r>
                                    </m:sup>
                                  </m:sSup>
                                </m:den>
                              </m:f>
                              <m:r>
                                <a:rPr lang="en-US" b="0" i="1" noProof="0" smtClean="0">
                                  <a:solidFill>
                                    <a:schemeClr val="tx1"/>
                                  </a:solidFill>
                                  <a:latin typeface="Cambria Math" panose="02040503050406030204" pitchFamily="18" charset="0"/>
                                  <a:ea typeface="Cambria Math" panose="02040503050406030204" pitchFamily="18" charset="0"/>
                                </a:rPr>
                                <m:t>∗320 </m:t>
                              </m:r>
                              <m:r>
                                <a:rPr lang="en-US" b="0" i="1" noProof="0" smtClean="0">
                                  <a:solidFill>
                                    <a:schemeClr val="tx1"/>
                                  </a:solidFill>
                                  <a:latin typeface="Cambria Math" panose="02040503050406030204" pitchFamily="18" charset="0"/>
                                  <a:ea typeface="Cambria Math" panose="02040503050406030204" pitchFamily="18" charset="0"/>
                                </a:rPr>
                                <m:t>𝑠</m:t>
                              </m:r>
                            </m:den>
                          </m:f>
                        </m:e>
                      </m:acc>
                    </m:oMath>
                  </m:oMathPara>
                </a14:m>
                <a:endParaRPr lang="en-US" noProof="0" dirty="0">
                  <a:solidFill>
                    <a:schemeClr val="tx1"/>
                  </a:solidFill>
                </a:endParaRPr>
              </a:p>
              <a:p>
                <a:pPr marL="0" indent="0" algn="ctr">
                  <a:lnSpc>
                    <a:spcPct val="110000"/>
                  </a:lnSpc>
                  <a:buNone/>
                </a:pPr>
                <a14:m>
                  <m:oMathPara xmlns:m="http://schemas.openxmlformats.org/officeDocument/2006/math">
                    <m:oMathParaPr>
                      <m:jc m:val="centerGroup"/>
                    </m:oMathParaPr>
                    <m:oMath xmlns:m="http://schemas.openxmlformats.org/officeDocument/2006/math">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r>
                                <a:rPr lang="en-US" b="0" i="1" noProof="0" smtClean="0">
                                  <a:solidFill>
                                    <a:schemeClr val="tx1"/>
                                  </a:solidFill>
                                  <a:latin typeface="Cambria Math" panose="02040503050406030204" pitchFamily="18" charset="0"/>
                                  <a:ea typeface="Cambria Math" panose="02040503050406030204" pitchFamily="18" charset="0"/>
                                </a:rPr>
                                <m:t>𝑚</m:t>
                              </m:r>
                            </m:e>
                          </m:acc>
                          <m:r>
                            <a:rPr lang="en-US" b="0" i="1" noProof="0" smtClean="0">
                              <a:solidFill>
                                <a:schemeClr val="tx1"/>
                              </a:solidFill>
                              <a:latin typeface="Cambria Math" panose="02040503050406030204" pitchFamily="18" charset="0"/>
                              <a:ea typeface="Cambria Math" panose="02040503050406030204" pitchFamily="18" charset="0"/>
                            </a:rPr>
                            <m:t>=0,0637 </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𝑘𝑔</m:t>
                              </m:r>
                            </m:num>
                            <m:den>
                              <m:r>
                                <a:rPr lang="en-US" b="0" i="1" noProof="0" smtClean="0">
                                  <a:solidFill>
                                    <a:schemeClr val="tx1"/>
                                  </a:solidFill>
                                  <a:latin typeface="Cambria Math" panose="02040503050406030204" pitchFamily="18" charset="0"/>
                                  <a:ea typeface="Cambria Math" panose="02040503050406030204" pitchFamily="18" charset="0"/>
                                </a:rPr>
                                <m:t>𝑠</m:t>
                              </m:r>
                            </m:den>
                          </m:f>
                        </m:e>
                      </m:acc>
                    </m:oMath>
                  </m:oMathPara>
                </a14:m>
                <a:endParaRPr lang="en-US" noProof="0" dirty="0">
                  <a:solidFill>
                    <a:schemeClr val="tx1"/>
                  </a:solidFill>
                </a:endParaRPr>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62</a:t>
            </a:fld>
            <a:endParaRPr lang="en-US" noProof="0" dirty="0"/>
          </a:p>
        </p:txBody>
      </p:sp>
    </p:spTree>
    <p:extLst>
      <p:ext uri="{BB962C8B-B14F-4D97-AF65-F5344CB8AC3E}">
        <p14:creationId xmlns:p14="http://schemas.microsoft.com/office/powerpoint/2010/main" val="2504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Oxidizer + fuel + cooling mass flow rate?</a:t>
                </a:r>
              </a:p>
              <a:p>
                <a:pPr marL="0" indent="0" algn="ctr">
                  <a:lnSpc>
                    <a:spcPct val="110000"/>
                  </a:lnSpc>
                  <a:buNone/>
                </a:pPr>
                <a14:m>
                  <m:oMathPara xmlns:m="http://schemas.openxmlformats.org/officeDocument/2006/math">
                    <m:oMathParaPr>
                      <m:jc m:val="centerGroup"/>
                    </m:oMathParaPr>
                    <m:oMath xmlns:m="http://schemas.openxmlformats.org/officeDocument/2006/math">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r>
                                    <a:rPr lang="en-US" b="0" i="1" noProof="0" smtClean="0">
                                      <a:solidFill>
                                        <a:schemeClr val="tx1"/>
                                      </a:solidFill>
                                      <a:latin typeface="Cambria Math" panose="02040503050406030204" pitchFamily="18" charset="0"/>
                                      <a:ea typeface="Cambria Math" panose="02040503050406030204" pitchFamily="18" charset="0"/>
                                    </a:rPr>
                                    <m:t>𝑚</m:t>
                                  </m:r>
                                </m:e>
                              </m:acc>
                            </m:e>
                            <m:sub>
                              <m:r>
                                <a:rPr lang="en-US" b="0" i="1" noProof="0" smtClean="0">
                                  <a:solidFill>
                                    <a:schemeClr val="tx1"/>
                                  </a:solidFill>
                                  <a:latin typeface="Cambria Math" panose="02040503050406030204" pitchFamily="18" charset="0"/>
                                  <a:ea typeface="Cambria Math" panose="02040503050406030204" pitchFamily="18" charset="0"/>
                                </a:rPr>
                                <m:t>𝐹𝑢</m:t>
                              </m:r>
                            </m:sub>
                          </m:sSub>
                          <m:r>
                            <a:rPr lang="en-US" b="0" i="1" noProof="0" smtClean="0">
                              <a:solidFill>
                                <a:schemeClr val="tx1"/>
                              </a:solidFill>
                              <a:latin typeface="Cambria Math" panose="02040503050406030204" pitchFamily="18" charset="0"/>
                              <a:ea typeface="Cambria Math" panose="02040503050406030204" pitchFamily="18" charset="0"/>
                            </a:rPr>
                            <m:t>=0,0159 </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𝑘𝑔</m:t>
                              </m:r>
                            </m:num>
                            <m:den>
                              <m:r>
                                <a:rPr lang="en-US" b="0" i="1" noProof="0" smtClean="0">
                                  <a:solidFill>
                                    <a:schemeClr val="tx1"/>
                                  </a:solidFill>
                                  <a:latin typeface="Cambria Math" panose="02040503050406030204" pitchFamily="18" charset="0"/>
                                  <a:ea typeface="Cambria Math" panose="02040503050406030204" pitchFamily="18" charset="0"/>
                                </a:rPr>
                                <m:t>𝑠</m:t>
                              </m:r>
                            </m:den>
                          </m:f>
                        </m:e>
                      </m:acc>
                    </m:oMath>
                  </m:oMathPara>
                </a14:m>
                <a:endParaRPr lang="en-US" noProof="0" dirty="0">
                  <a:solidFill>
                    <a:schemeClr val="tx1"/>
                  </a:solidFill>
                </a:endParaRPr>
              </a:p>
              <a:p>
                <a:pPr marL="0" indent="0" algn="ctr">
                  <a:lnSpc>
                    <a:spcPct val="110000"/>
                  </a:lnSpc>
                  <a:buNone/>
                </a:pPr>
                <a14:m>
                  <m:oMathPara xmlns:m="http://schemas.openxmlformats.org/officeDocument/2006/math">
                    <m:oMathParaPr>
                      <m:jc m:val="centerGroup"/>
                    </m:oMathParaPr>
                    <m:oMath xmlns:m="http://schemas.openxmlformats.org/officeDocument/2006/math">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sSub>
                                <m:sSubPr>
                                  <m:ctrlPr>
                                    <a:rPr lang="en-US" i="1" noProof="0" smtClean="0">
                                      <a:solidFill>
                                        <a:schemeClr val="tx1"/>
                                      </a:solidFill>
                                      <a:latin typeface="Cambria Math" panose="02040503050406030204" pitchFamily="18" charset="0"/>
                                      <a:ea typeface="Cambria Math" panose="02040503050406030204" pitchFamily="18" charset="0"/>
                                    </a:rPr>
                                  </m:ctrlPr>
                                </m:sSubPr>
                                <m:e>
                                  <m:acc>
                                    <m:accPr>
                                      <m:chr m:val="̇"/>
                                      <m:ctrlPr>
                                        <a:rPr lang="en-US" i="1" noProof="0" smtClean="0">
                                          <a:solidFill>
                                            <a:schemeClr val="tx1"/>
                                          </a:solidFill>
                                          <a:latin typeface="Cambria Math" panose="02040503050406030204" pitchFamily="18" charset="0"/>
                                          <a:ea typeface="Cambria Math" panose="02040503050406030204" pitchFamily="18" charset="0"/>
                                        </a:rPr>
                                      </m:ctrlPr>
                                    </m:accPr>
                                    <m:e>
                                      <m:r>
                                        <a:rPr lang="en-US" i="1" noProof="0" smtClean="0">
                                          <a:solidFill>
                                            <a:schemeClr val="tx1"/>
                                          </a:solidFill>
                                          <a:latin typeface="Cambria Math" panose="02040503050406030204" pitchFamily="18" charset="0"/>
                                          <a:ea typeface="Cambria Math" panose="02040503050406030204" pitchFamily="18" charset="0"/>
                                        </a:rPr>
                                        <m:t>𝑚</m:t>
                                      </m:r>
                                    </m:e>
                                  </m:acc>
                                </m:e>
                                <m:sub>
                                  <m:r>
                                    <a:rPr lang="en-US" b="0" i="1" noProof="0" smtClean="0">
                                      <a:solidFill>
                                        <a:schemeClr val="tx1"/>
                                      </a:solidFill>
                                      <a:latin typeface="Cambria Math" panose="02040503050406030204" pitchFamily="18" charset="0"/>
                                      <a:ea typeface="Cambria Math" panose="02040503050406030204" pitchFamily="18" charset="0"/>
                                    </a:rPr>
                                    <m:t>𝑂𝑥</m:t>
                                  </m:r>
                                </m:sub>
                              </m:sSub>
                            </m:e>
                          </m:acc>
                          <m:r>
                            <a:rPr lang="en-US" b="0" i="1" noProof="0" smtClean="0">
                              <a:solidFill>
                                <a:schemeClr val="tx1"/>
                              </a:solidFill>
                              <a:latin typeface="Cambria Math" panose="02040503050406030204" pitchFamily="18" charset="0"/>
                              <a:ea typeface="Cambria Math" panose="02040503050406030204" pitchFamily="18" charset="0"/>
                            </a:rPr>
                            <m:t>=0,0478 </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𝑘𝑔</m:t>
                              </m:r>
                            </m:num>
                            <m:den>
                              <m:r>
                                <a:rPr lang="en-US" b="0" i="1" noProof="0" smtClean="0">
                                  <a:solidFill>
                                    <a:schemeClr val="tx1"/>
                                  </a:solidFill>
                                  <a:latin typeface="Cambria Math" panose="02040503050406030204" pitchFamily="18" charset="0"/>
                                  <a:ea typeface="Cambria Math" panose="02040503050406030204" pitchFamily="18" charset="0"/>
                                </a:rPr>
                                <m:t>𝑠</m:t>
                              </m:r>
                            </m:den>
                          </m:f>
                        </m:e>
                      </m:acc>
                    </m:oMath>
                  </m:oMathPara>
                </a14:m>
                <a:endParaRPr lang="en-US" noProof="0" dirty="0">
                  <a:solidFill>
                    <a:schemeClr val="tx1"/>
                  </a:solidFill>
                </a:endParaRPr>
              </a:p>
              <a:p>
                <a:pPr marL="0" indent="0" algn="ctr">
                  <a:lnSpc>
                    <a:spcPct val="110000"/>
                  </a:lnSpc>
                  <a:buNone/>
                </a:pPr>
                <a14:m>
                  <m:oMathPara xmlns:m="http://schemas.openxmlformats.org/officeDocument/2006/math">
                    <m:oMathParaPr>
                      <m:jc m:val="centerGroup"/>
                    </m:oMathParaPr>
                    <m:oMath xmlns:m="http://schemas.openxmlformats.org/officeDocument/2006/math">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sSub>
                                <m:sSubPr>
                                  <m:ctrlPr>
                                    <a:rPr lang="en-US" i="1" noProof="0" smtClean="0">
                                      <a:solidFill>
                                        <a:schemeClr val="tx1"/>
                                      </a:solidFill>
                                      <a:latin typeface="Cambria Math" panose="02040503050406030204" pitchFamily="18" charset="0"/>
                                      <a:ea typeface="Cambria Math" panose="02040503050406030204" pitchFamily="18" charset="0"/>
                                    </a:rPr>
                                  </m:ctrlPr>
                                </m:sSubPr>
                                <m:e>
                                  <m:acc>
                                    <m:accPr>
                                      <m:chr m:val="̇"/>
                                      <m:ctrlPr>
                                        <a:rPr lang="en-US" i="1" noProof="0" smtClean="0">
                                          <a:solidFill>
                                            <a:schemeClr val="tx1"/>
                                          </a:solidFill>
                                          <a:latin typeface="Cambria Math" panose="02040503050406030204" pitchFamily="18" charset="0"/>
                                          <a:ea typeface="Cambria Math" panose="02040503050406030204" pitchFamily="18" charset="0"/>
                                        </a:rPr>
                                      </m:ctrlPr>
                                    </m:accPr>
                                    <m:e>
                                      <m:r>
                                        <a:rPr lang="en-US" i="1" noProof="0" smtClean="0">
                                          <a:solidFill>
                                            <a:schemeClr val="tx1"/>
                                          </a:solidFill>
                                          <a:latin typeface="Cambria Math" panose="02040503050406030204" pitchFamily="18" charset="0"/>
                                          <a:ea typeface="Cambria Math" panose="02040503050406030204" pitchFamily="18" charset="0"/>
                                        </a:rPr>
                                        <m:t>𝑚</m:t>
                                      </m:r>
                                    </m:e>
                                  </m:acc>
                                </m:e>
                                <m:sub>
                                  <m:r>
                                    <a:rPr lang="en-US" b="0" i="1" noProof="0" smtClean="0">
                                      <a:solidFill>
                                        <a:schemeClr val="tx1"/>
                                      </a:solidFill>
                                      <a:latin typeface="Cambria Math" panose="02040503050406030204" pitchFamily="18" charset="0"/>
                                      <a:ea typeface="Cambria Math" panose="02040503050406030204" pitchFamily="18" charset="0"/>
                                    </a:rPr>
                                    <m:t>𝐶𝑜𝑜𝑙𝑖𝑛𝑔</m:t>
                                  </m:r>
                                </m:sub>
                              </m:sSub>
                            </m:e>
                          </m:acc>
                          <m:r>
                            <a:rPr lang="en-US" b="0" i="1" noProof="0" smtClean="0">
                              <a:solidFill>
                                <a:schemeClr val="tx1"/>
                              </a:solidFill>
                              <a:latin typeface="Cambria Math" panose="02040503050406030204" pitchFamily="18" charset="0"/>
                              <a:ea typeface="Cambria Math" panose="02040503050406030204" pitchFamily="18" charset="0"/>
                            </a:rPr>
                            <m:t>=0,3 ∗0,0478</m:t>
                          </m:r>
                          <m:f>
                            <m:fPr>
                              <m:ctrlPr>
                                <a:rPr lang="en-US" i="1" noProof="0" smtClean="0">
                                  <a:latin typeface="Cambria Math" panose="02040503050406030204" pitchFamily="18" charset="0"/>
                                  <a:ea typeface="Cambria Math" panose="02040503050406030204" pitchFamily="18" charset="0"/>
                                </a:rPr>
                              </m:ctrlPr>
                            </m:fPr>
                            <m:num>
                              <m:r>
                                <a:rPr lang="en-US" i="1" noProof="0" smtClean="0">
                                  <a:latin typeface="Cambria Math" panose="02040503050406030204" pitchFamily="18" charset="0"/>
                                  <a:ea typeface="Cambria Math" panose="02040503050406030204" pitchFamily="18" charset="0"/>
                                </a:rPr>
                                <m:t>𝑘𝑔</m:t>
                              </m:r>
                            </m:num>
                            <m:den>
                              <m:r>
                                <a:rPr lang="en-US" i="1" noProof="0" smtClean="0">
                                  <a:latin typeface="Cambria Math" panose="02040503050406030204" pitchFamily="18" charset="0"/>
                                  <a:ea typeface="Cambria Math" panose="02040503050406030204" pitchFamily="18" charset="0"/>
                                </a:rPr>
                                <m:t>𝑠</m:t>
                              </m:r>
                            </m:den>
                          </m:f>
                          <m:r>
                            <a:rPr lang="en-US" b="0" i="1" noProof="0" smtClean="0">
                              <a:latin typeface="Cambria Math" panose="02040503050406030204" pitchFamily="18" charset="0"/>
                              <a:ea typeface="Cambria Math" panose="02040503050406030204" pitchFamily="18" charset="0"/>
                            </a:rPr>
                            <m:t>=</m:t>
                          </m:r>
                          <m:r>
                            <a:rPr lang="en-US" b="0" i="1" noProof="0" smtClean="0">
                              <a:solidFill>
                                <a:schemeClr val="tx1"/>
                              </a:solidFill>
                              <a:latin typeface="Cambria Math" panose="02040503050406030204" pitchFamily="18" charset="0"/>
                              <a:ea typeface="Cambria Math" panose="02040503050406030204" pitchFamily="18" charset="0"/>
                            </a:rPr>
                            <m:t>0,0143 </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𝑘𝑔</m:t>
                              </m:r>
                            </m:num>
                            <m:den>
                              <m:r>
                                <a:rPr lang="en-US" b="0" i="1" noProof="0" smtClean="0">
                                  <a:solidFill>
                                    <a:schemeClr val="tx1"/>
                                  </a:solidFill>
                                  <a:latin typeface="Cambria Math" panose="02040503050406030204" pitchFamily="18" charset="0"/>
                                  <a:ea typeface="Cambria Math" panose="02040503050406030204" pitchFamily="18" charset="0"/>
                                </a:rPr>
                                <m:t>𝑠</m:t>
                              </m:r>
                            </m:den>
                          </m:f>
                        </m:e>
                      </m:acc>
                    </m:oMath>
                  </m:oMathPara>
                </a14:m>
                <a:endParaRPr lang="en-US" noProof="0" dirty="0">
                  <a:solidFill>
                    <a:schemeClr val="tx1"/>
                  </a:solidFill>
                </a:endParaRPr>
              </a:p>
              <a:p>
                <a:pPr marL="0" indent="0" algn="ctr">
                  <a:lnSpc>
                    <a:spcPct val="110000"/>
                  </a:lnSpc>
                  <a:buNone/>
                </a:pPr>
                <a14:m>
                  <m:oMath xmlns:m="http://schemas.openxmlformats.org/officeDocument/2006/math">
                    <m:acc>
                      <m:accPr>
                        <m:chr m:val="̇"/>
                        <m:ctrlPr>
                          <a:rPr lang="en-US" i="1" noProof="0" smtClean="0">
                            <a:latin typeface="Cambria Math" panose="02040503050406030204" pitchFamily="18" charset="0"/>
                            <a:ea typeface="Cambria Math" panose="02040503050406030204" pitchFamily="18" charset="0"/>
                          </a:rPr>
                        </m:ctrlPr>
                      </m:accPr>
                      <m:e>
                        <m:sSub>
                          <m:sSubPr>
                            <m:ctrlPr>
                              <a:rPr lang="en-US" i="1" noProof="0" smtClean="0">
                                <a:latin typeface="Cambria Math" panose="02040503050406030204" pitchFamily="18" charset="0"/>
                                <a:ea typeface="Cambria Math" panose="02040503050406030204" pitchFamily="18" charset="0"/>
                              </a:rPr>
                            </m:ctrlPr>
                          </m:sSubPr>
                          <m:e>
                            <m:acc>
                              <m:accPr>
                                <m:chr m:val="̇"/>
                                <m:ctrlPr>
                                  <a:rPr lang="en-US" i="1" noProof="0" smtClean="0">
                                    <a:latin typeface="Cambria Math" panose="02040503050406030204" pitchFamily="18" charset="0"/>
                                    <a:ea typeface="Cambria Math" panose="02040503050406030204" pitchFamily="18" charset="0"/>
                                  </a:rPr>
                                </m:ctrlPr>
                              </m:accPr>
                              <m:e>
                                <m:r>
                                  <a:rPr lang="en-US" i="1" noProof="0" smtClean="0">
                                    <a:latin typeface="Cambria Math" panose="02040503050406030204" pitchFamily="18" charset="0"/>
                                    <a:ea typeface="Cambria Math" panose="02040503050406030204" pitchFamily="18" charset="0"/>
                                  </a:rPr>
                                  <m:t>𝑚</m:t>
                                </m:r>
                              </m:e>
                            </m:acc>
                          </m:e>
                          <m:sub>
                            <m:r>
                              <a:rPr lang="en-US" i="1" noProof="0" smtClean="0">
                                <a:latin typeface="Cambria Math" panose="02040503050406030204" pitchFamily="18" charset="0"/>
                                <a:ea typeface="Cambria Math" panose="02040503050406030204" pitchFamily="18" charset="0"/>
                              </a:rPr>
                              <m:t>𝑂𝑥</m:t>
                            </m:r>
                            <m:r>
                              <a:rPr lang="en-US" b="0" i="1" noProof="0" smtClean="0">
                                <a:latin typeface="Cambria Math" panose="02040503050406030204" pitchFamily="18" charset="0"/>
                                <a:ea typeface="Cambria Math" panose="02040503050406030204" pitchFamily="18" charset="0"/>
                              </a:rPr>
                              <m:t>,</m:t>
                            </m:r>
                            <m:r>
                              <a:rPr lang="en-US" b="0" i="1" noProof="0" smtClean="0">
                                <a:latin typeface="Cambria Math" panose="02040503050406030204" pitchFamily="18" charset="0"/>
                                <a:ea typeface="Cambria Math" panose="02040503050406030204" pitchFamily="18" charset="0"/>
                              </a:rPr>
                              <m:t>𝑟𝑒𝑎𝑐𝑡𝑎𝑛𝑡</m:t>
                            </m:r>
                          </m:sub>
                        </m:sSub>
                      </m:e>
                    </m:acc>
                    <m:r>
                      <a:rPr lang="en-US" i="1" noProof="0" smtClean="0">
                        <a:latin typeface="Cambria Math" panose="02040503050406030204" pitchFamily="18" charset="0"/>
                        <a:ea typeface="Cambria Math" panose="02040503050406030204" pitchFamily="18" charset="0"/>
                      </a:rPr>
                      <m:t>=0,0478 </m:t>
                    </m:r>
                    <m:f>
                      <m:fPr>
                        <m:ctrlPr>
                          <a:rPr lang="en-US" i="1" noProof="0" smtClean="0">
                            <a:latin typeface="Cambria Math" panose="02040503050406030204" pitchFamily="18" charset="0"/>
                            <a:ea typeface="Cambria Math" panose="02040503050406030204" pitchFamily="18" charset="0"/>
                          </a:rPr>
                        </m:ctrlPr>
                      </m:fPr>
                      <m:num>
                        <m:r>
                          <a:rPr lang="en-US" i="1" noProof="0" smtClean="0">
                            <a:latin typeface="Cambria Math" panose="02040503050406030204" pitchFamily="18" charset="0"/>
                            <a:ea typeface="Cambria Math" panose="02040503050406030204" pitchFamily="18" charset="0"/>
                          </a:rPr>
                          <m:t>𝑘𝑔</m:t>
                        </m:r>
                      </m:num>
                      <m:den>
                        <m:r>
                          <a:rPr lang="en-US" i="1" noProof="0" smtClean="0">
                            <a:latin typeface="Cambria Math" panose="02040503050406030204" pitchFamily="18" charset="0"/>
                            <a:ea typeface="Cambria Math" panose="02040503050406030204" pitchFamily="18" charset="0"/>
                          </a:rPr>
                          <m:t>𝑠</m:t>
                        </m:r>
                      </m:den>
                    </m:f>
                  </m:oMath>
                </a14:m>
                <a:r>
                  <a:rPr lang="en-US" noProof="0" dirty="0">
                    <a:solidFill>
                      <a:schemeClr val="tx1"/>
                    </a:solidFill>
                  </a:rPr>
                  <a:t>  - </a:t>
                </a:r>
                <a14:m>
                  <m:oMath xmlns:m="http://schemas.openxmlformats.org/officeDocument/2006/math">
                    <m:r>
                      <a:rPr lang="en-US" i="1" noProof="0" smtClean="0">
                        <a:latin typeface="Cambria Math" panose="02040503050406030204" pitchFamily="18" charset="0"/>
                        <a:ea typeface="Cambria Math" panose="02040503050406030204" pitchFamily="18" charset="0"/>
                      </a:rPr>
                      <m:t>0,014</m:t>
                    </m:r>
                    <m:r>
                      <a:rPr lang="en-US" b="0" i="1" noProof="0" smtClean="0">
                        <a:latin typeface="Cambria Math" panose="02040503050406030204" pitchFamily="18" charset="0"/>
                        <a:ea typeface="Cambria Math" panose="02040503050406030204" pitchFamily="18" charset="0"/>
                      </a:rPr>
                      <m:t>3</m:t>
                    </m:r>
                    <m:r>
                      <a:rPr lang="en-US" i="1" noProof="0" smtClean="0">
                        <a:latin typeface="Cambria Math" panose="02040503050406030204" pitchFamily="18" charset="0"/>
                        <a:ea typeface="Cambria Math" panose="02040503050406030204" pitchFamily="18" charset="0"/>
                      </a:rPr>
                      <m:t> </m:t>
                    </m:r>
                    <m:f>
                      <m:fPr>
                        <m:ctrlPr>
                          <a:rPr lang="en-US" i="1" noProof="0" smtClean="0">
                            <a:latin typeface="Cambria Math" panose="02040503050406030204" pitchFamily="18" charset="0"/>
                            <a:ea typeface="Cambria Math" panose="02040503050406030204" pitchFamily="18" charset="0"/>
                          </a:rPr>
                        </m:ctrlPr>
                      </m:fPr>
                      <m:num>
                        <m:r>
                          <a:rPr lang="en-US" i="1" noProof="0" smtClean="0">
                            <a:latin typeface="Cambria Math" panose="02040503050406030204" pitchFamily="18" charset="0"/>
                            <a:ea typeface="Cambria Math" panose="02040503050406030204" pitchFamily="18" charset="0"/>
                          </a:rPr>
                          <m:t>𝑘𝑔</m:t>
                        </m:r>
                      </m:num>
                      <m:den>
                        <m:r>
                          <a:rPr lang="en-US" i="1" noProof="0" smtClean="0">
                            <a:latin typeface="Cambria Math" panose="02040503050406030204" pitchFamily="18" charset="0"/>
                            <a:ea typeface="Cambria Math" panose="02040503050406030204" pitchFamily="18" charset="0"/>
                          </a:rPr>
                          <m:t>𝑠</m:t>
                        </m:r>
                      </m:den>
                    </m:f>
                    <m:r>
                      <a:rPr lang="en-US" i="1" noProof="0" smtClean="0">
                        <a:latin typeface="Cambria Math" panose="02040503050406030204" pitchFamily="18" charset="0"/>
                        <a:ea typeface="Cambria Math" panose="02040503050406030204" pitchFamily="18" charset="0"/>
                      </a:rPr>
                      <m:t>=0,0</m:t>
                    </m:r>
                    <m:r>
                      <a:rPr lang="en-US" b="0" i="1" noProof="0" smtClean="0">
                        <a:latin typeface="Cambria Math" panose="02040503050406030204" pitchFamily="18" charset="0"/>
                        <a:ea typeface="Cambria Math" panose="02040503050406030204" pitchFamily="18" charset="0"/>
                      </a:rPr>
                      <m:t>335</m:t>
                    </m:r>
                    <m:r>
                      <a:rPr lang="en-US" i="1" noProof="0" smtClean="0">
                        <a:latin typeface="Cambria Math" panose="02040503050406030204" pitchFamily="18" charset="0"/>
                        <a:ea typeface="Cambria Math" panose="02040503050406030204" pitchFamily="18" charset="0"/>
                      </a:rPr>
                      <m:t> </m:t>
                    </m:r>
                    <m:f>
                      <m:fPr>
                        <m:ctrlPr>
                          <a:rPr lang="en-US" i="1" noProof="0" smtClean="0">
                            <a:latin typeface="Cambria Math" panose="02040503050406030204" pitchFamily="18" charset="0"/>
                            <a:ea typeface="Cambria Math" panose="02040503050406030204" pitchFamily="18" charset="0"/>
                          </a:rPr>
                        </m:ctrlPr>
                      </m:fPr>
                      <m:num>
                        <m:r>
                          <a:rPr lang="en-US" i="1" noProof="0" smtClean="0">
                            <a:latin typeface="Cambria Math" panose="02040503050406030204" pitchFamily="18" charset="0"/>
                            <a:ea typeface="Cambria Math" panose="02040503050406030204" pitchFamily="18" charset="0"/>
                          </a:rPr>
                          <m:t>𝑘𝑔</m:t>
                        </m:r>
                      </m:num>
                      <m:den>
                        <m:r>
                          <a:rPr lang="en-US" i="1" noProof="0" smtClean="0">
                            <a:latin typeface="Cambria Math" panose="02040503050406030204" pitchFamily="18" charset="0"/>
                            <a:ea typeface="Cambria Math" panose="02040503050406030204" pitchFamily="18" charset="0"/>
                          </a:rPr>
                          <m:t>𝑠</m:t>
                        </m:r>
                      </m:den>
                    </m:f>
                  </m:oMath>
                </a14:m>
                <a:endParaRPr lang="en-US" noProof="0" dirty="0">
                  <a:solidFill>
                    <a:schemeClr val="tx1"/>
                  </a:solidFill>
                </a:endParaRPr>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63</a:t>
            </a:fld>
            <a:endParaRPr lang="en-US" noProof="0" dirty="0"/>
          </a:p>
        </p:txBody>
      </p:sp>
    </p:spTree>
    <p:extLst>
      <p:ext uri="{BB962C8B-B14F-4D97-AF65-F5344CB8AC3E}">
        <p14:creationId xmlns:p14="http://schemas.microsoft.com/office/powerpoint/2010/main" val="39955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Throat diameter?</a:t>
                </a:r>
              </a:p>
              <a:p>
                <a:pPr marL="0" indent="0" algn="ctr">
                  <a:lnSpc>
                    <a:spcPct val="110000"/>
                  </a:lnSpc>
                  <a:buNone/>
                </a:pPr>
                <a14:m>
                  <m:oMathPara xmlns:m="http://schemas.openxmlformats.org/officeDocument/2006/math">
                    <m:oMathParaPr>
                      <m:jc m:val="centerGroup"/>
                    </m:oMathParaPr>
                    <m:oMath xmlns:m="http://schemas.openxmlformats.org/officeDocument/2006/math">
                      <m:sSup>
                        <m:sSupPr>
                          <m:ctrlPr>
                            <a:rPr lang="en-US" i="1" noProof="0" smtClean="0">
                              <a:solidFill>
                                <a:schemeClr val="tx1"/>
                              </a:solidFill>
                              <a:latin typeface="Cambria Math" panose="02040503050406030204" pitchFamily="18" charset="0"/>
                              <a:ea typeface="Cambria Math" panose="02040503050406030204" pitchFamily="18" charset="0"/>
                            </a:rPr>
                          </m:ctrlPr>
                        </m:sSupPr>
                        <m:e>
                          <m:r>
                            <a:rPr lang="en-US" b="0" i="1" noProof="0" smtClean="0">
                              <a:solidFill>
                                <a:schemeClr val="tx1"/>
                              </a:solidFill>
                              <a:latin typeface="Cambria Math" panose="02040503050406030204" pitchFamily="18" charset="0"/>
                              <a:ea typeface="Cambria Math" panose="02040503050406030204" pitchFamily="18" charset="0"/>
                            </a:rPr>
                            <m:t>𝑐</m:t>
                          </m:r>
                        </m:e>
                        <m:sup>
                          <m:r>
                            <a:rPr lang="en-US" b="0" i="1" noProof="0" smtClean="0">
                              <a:solidFill>
                                <a:schemeClr val="tx1"/>
                              </a:solidFill>
                              <a:latin typeface="Cambria Math" panose="02040503050406030204" pitchFamily="18" charset="0"/>
                              <a:ea typeface="Cambria Math" panose="02040503050406030204" pitchFamily="18" charset="0"/>
                            </a:rPr>
                            <m:t>∗</m:t>
                          </m:r>
                        </m:sup>
                      </m:sSup>
                      <m:r>
                        <a:rPr lang="en-US" b="0" i="1" noProof="0" smtClean="0">
                          <a:solidFill>
                            <a:schemeClr val="tx1"/>
                          </a:solidFill>
                          <a:latin typeface="Cambria Math" panose="02040503050406030204" pitchFamily="18" charset="0"/>
                          <a:ea typeface="Cambria Math" panose="02040503050406030204" pitchFamily="18" charset="0"/>
                        </a:rPr>
                        <m:t>=</m:t>
                      </m:r>
                      <m:f>
                        <m:fPr>
                          <m:ctrlPr>
                            <a:rPr lang="en-US" b="0" i="1" noProof="0" smtClean="0">
                              <a:solidFill>
                                <a:schemeClr val="tx1"/>
                              </a:solidFill>
                              <a:latin typeface="Cambria Math" panose="02040503050406030204" pitchFamily="18" charset="0"/>
                              <a:ea typeface="Cambria Math" panose="02040503050406030204" pitchFamily="18" charset="0"/>
                            </a:rPr>
                          </m:ctrlPr>
                        </m:fPr>
                        <m:num>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𝑝</m:t>
                              </m:r>
                            </m:e>
                            <m:sub>
                              <m:r>
                                <a:rPr lang="en-US" b="0" i="1" noProof="0" smtClean="0">
                                  <a:solidFill>
                                    <a:schemeClr val="tx1"/>
                                  </a:solidFill>
                                  <a:latin typeface="Cambria Math" panose="02040503050406030204" pitchFamily="18" charset="0"/>
                                  <a:ea typeface="Cambria Math" panose="02040503050406030204" pitchFamily="18" charset="0"/>
                                </a:rPr>
                                <m:t>𝑐</m:t>
                              </m:r>
                            </m:sub>
                          </m:sSub>
                          <m:r>
                            <a:rPr lang="en-US" b="0" i="1" noProof="0" smtClean="0">
                              <a:solidFill>
                                <a:schemeClr val="tx1"/>
                              </a:solidFill>
                              <a:latin typeface="Cambria Math" panose="02040503050406030204" pitchFamily="18" charset="0"/>
                              <a:ea typeface="Cambria Math" panose="02040503050406030204" pitchFamily="18" charset="0"/>
                            </a:rPr>
                            <m:t>∗</m:t>
                          </m:r>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𝐴</m:t>
                              </m:r>
                            </m:e>
                            <m:sub>
                              <m:r>
                                <a:rPr lang="en-US" b="0" i="1" noProof="0" smtClean="0">
                                  <a:solidFill>
                                    <a:schemeClr val="tx1"/>
                                  </a:solidFill>
                                  <a:latin typeface="Cambria Math" panose="02040503050406030204" pitchFamily="18" charset="0"/>
                                  <a:ea typeface="Cambria Math" panose="02040503050406030204" pitchFamily="18" charset="0"/>
                                </a:rPr>
                                <m:t>𝑡</m:t>
                              </m:r>
                            </m:sub>
                          </m:sSub>
                        </m:num>
                        <m:den>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r>
                                <a:rPr lang="en-US" b="0" i="1" noProof="0" smtClean="0">
                                  <a:solidFill>
                                    <a:schemeClr val="tx1"/>
                                  </a:solidFill>
                                  <a:latin typeface="Cambria Math" panose="02040503050406030204" pitchFamily="18" charset="0"/>
                                  <a:ea typeface="Cambria Math" panose="02040503050406030204" pitchFamily="18" charset="0"/>
                                </a:rPr>
                                <m:t>𝑚</m:t>
                              </m:r>
                            </m:e>
                          </m:acc>
                        </m:den>
                      </m:f>
                    </m:oMath>
                  </m:oMathPara>
                </a14:m>
                <a:endParaRPr lang="en-US" noProof="0" dirty="0">
                  <a:solidFill>
                    <a:schemeClr val="tx1"/>
                  </a:solidFill>
                </a:endParaRPr>
              </a:p>
              <a:p>
                <a:pPr marL="0" indent="0" algn="ctr">
                  <a:lnSpc>
                    <a:spcPct val="110000"/>
                  </a:lnSpc>
                  <a:buNone/>
                </a:pPr>
                <a14:m>
                  <m:oMathPara xmlns:m="http://schemas.openxmlformats.org/officeDocument/2006/math">
                    <m:oMathParaPr>
                      <m:jc m:val="centerGroup"/>
                    </m:oMathParaPr>
                    <m:oMath xmlns:m="http://schemas.openxmlformats.org/officeDocument/2006/math">
                      <m:sSub>
                        <m:sSubPr>
                          <m:ctrlPr>
                            <a:rPr lang="en-US"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𝐴</m:t>
                          </m:r>
                        </m:e>
                        <m:sub>
                          <m:r>
                            <a:rPr lang="en-US" b="0" i="1" noProof="0" smtClean="0">
                              <a:solidFill>
                                <a:schemeClr val="tx1"/>
                              </a:solidFill>
                              <a:latin typeface="Cambria Math" panose="02040503050406030204" pitchFamily="18" charset="0"/>
                              <a:ea typeface="Cambria Math" panose="02040503050406030204" pitchFamily="18" charset="0"/>
                            </a:rPr>
                            <m:t>𝑡</m:t>
                          </m:r>
                        </m:sub>
                      </m:sSub>
                      <m:r>
                        <a:rPr lang="en-US" b="0" i="1" noProof="0" smtClean="0">
                          <a:solidFill>
                            <a:schemeClr val="tx1"/>
                          </a:solidFill>
                          <a:latin typeface="Cambria Math" panose="02040503050406030204" pitchFamily="18" charset="0"/>
                          <a:ea typeface="Cambria Math" panose="02040503050406030204" pitchFamily="18" charset="0"/>
                        </a:rPr>
                        <m:t>=</m:t>
                      </m:r>
                      <m:f>
                        <m:fPr>
                          <m:ctrlPr>
                            <a:rPr lang="en-US" b="0" i="1" noProof="0" smtClean="0">
                              <a:solidFill>
                                <a:schemeClr val="tx1"/>
                              </a:solidFill>
                              <a:latin typeface="Cambria Math" panose="02040503050406030204" pitchFamily="18" charset="0"/>
                              <a:ea typeface="Cambria Math" panose="02040503050406030204" pitchFamily="18" charset="0"/>
                            </a:rPr>
                          </m:ctrlPr>
                        </m:fPr>
                        <m:num>
                          <m:sSup>
                            <m:sSupPr>
                              <m:ctrlPr>
                                <a:rPr lang="en-US" b="0" i="1" noProof="0" smtClean="0">
                                  <a:solidFill>
                                    <a:schemeClr val="tx1"/>
                                  </a:solidFill>
                                  <a:latin typeface="Cambria Math" panose="02040503050406030204" pitchFamily="18" charset="0"/>
                                  <a:ea typeface="Cambria Math" panose="02040503050406030204" pitchFamily="18" charset="0"/>
                                </a:rPr>
                              </m:ctrlPr>
                            </m:sSupPr>
                            <m:e>
                              <m:r>
                                <a:rPr lang="en-US" b="0" i="1" noProof="0" smtClean="0">
                                  <a:solidFill>
                                    <a:schemeClr val="tx1"/>
                                  </a:solidFill>
                                  <a:latin typeface="Cambria Math" panose="02040503050406030204" pitchFamily="18" charset="0"/>
                                  <a:ea typeface="Cambria Math" panose="02040503050406030204" pitchFamily="18" charset="0"/>
                                </a:rPr>
                                <m:t>𝑐</m:t>
                              </m:r>
                            </m:e>
                            <m:sup>
                              <m:r>
                                <a:rPr lang="en-US" b="0" i="1" noProof="0" smtClean="0">
                                  <a:solidFill>
                                    <a:schemeClr val="tx1"/>
                                  </a:solidFill>
                                  <a:latin typeface="Cambria Math" panose="02040503050406030204" pitchFamily="18" charset="0"/>
                                  <a:ea typeface="Cambria Math" panose="02040503050406030204" pitchFamily="18" charset="0"/>
                                </a:rPr>
                                <m:t>∗</m:t>
                              </m:r>
                            </m:sup>
                          </m:sSup>
                          <m:r>
                            <a:rPr lang="en-US" b="0" i="1" noProof="0" smtClean="0">
                              <a:solidFill>
                                <a:schemeClr val="tx1"/>
                              </a:solidFill>
                              <a:latin typeface="Cambria Math" panose="02040503050406030204" pitchFamily="18" charset="0"/>
                              <a:ea typeface="Cambria Math" panose="02040503050406030204" pitchFamily="18" charset="0"/>
                            </a:rPr>
                            <m:t>∗</m:t>
                          </m:r>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r>
                                <a:rPr lang="en-US" b="0" i="1" noProof="0" smtClean="0">
                                  <a:solidFill>
                                    <a:schemeClr val="tx1"/>
                                  </a:solidFill>
                                  <a:latin typeface="Cambria Math" panose="02040503050406030204" pitchFamily="18" charset="0"/>
                                  <a:ea typeface="Cambria Math" panose="02040503050406030204" pitchFamily="18" charset="0"/>
                                </a:rPr>
                                <m:t>𝑚</m:t>
                              </m:r>
                            </m:e>
                          </m:acc>
                        </m:num>
                        <m:den>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𝑝</m:t>
                              </m:r>
                            </m:e>
                            <m:sub>
                              <m:r>
                                <a:rPr lang="en-US" b="0" i="1" noProof="0" smtClean="0">
                                  <a:solidFill>
                                    <a:schemeClr val="tx1"/>
                                  </a:solidFill>
                                  <a:latin typeface="Cambria Math" panose="02040503050406030204" pitchFamily="18" charset="0"/>
                                  <a:ea typeface="Cambria Math" panose="02040503050406030204" pitchFamily="18" charset="0"/>
                                </a:rPr>
                                <m:t>𝑐</m:t>
                              </m:r>
                            </m:sub>
                          </m:sSub>
                        </m:den>
                      </m:f>
                    </m:oMath>
                  </m:oMathPara>
                </a14:m>
                <a:endParaRPr lang="en-US" noProof="0" dirty="0">
                  <a:solidFill>
                    <a:schemeClr val="tx1"/>
                  </a:solidFill>
                </a:endParaRPr>
              </a:p>
              <a:p>
                <a:pPr marL="0" indent="0" algn="ctr">
                  <a:lnSpc>
                    <a:spcPct val="110000"/>
                  </a:lnSpc>
                  <a:buNone/>
                </a:pPr>
                <a14:m>
                  <m:oMathPara xmlns:m="http://schemas.openxmlformats.org/officeDocument/2006/math">
                    <m:oMathParaPr>
                      <m:jc m:val="centerGroup"/>
                    </m:oMathParaPr>
                    <m:oMath xmlns:m="http://schemas.openxmlformats.org/officeDocument/2006/math">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acc>
                            <m:accPr>
                              <m:chr m:val="̇"/>
                              <m:ctrlPr>
                                <a:rPr lang="en-US" b="0" i="1" noProof="0" smtClean="0">
                                  <a:solidFill>
                                    <a:schemeClr val="tx1"/>
                                  </a:solidFill>
                                  <a:latin typeface="Cambria Math" panose="02040503050406030204" pitchFamily="18" charset="0"/>
                                  <a:ea typeface="Cambria Math" panose="02040503050406030204" pitchFamily="18" charset="0"/>
                                </a:rPr>
                              </m:ctrlPr>
                            </m:accPr>
                            <m:e>
                              <m:sSub>
                                <m:sSubPr>
                                  <m:ctrlPr>
                                    <a:rPr lang="en-US" i="1" noProof="0">
                                      <a:solidFill>
                                        <a:schemeClr val="tx1"/>
                                      </a:solidFill>
                                      <a:latin typeface="Cambria Math" panose="02040503050406030204" pitchFamily="18" charset="0"/>
                                      <a:ea typeface="Cambria Math" panose="02040503050406030204" pitchFamily="18" charset="0"/>
                                    </a:rPr>
                                  </m:ctrlPr>
                                </m:sSubPr>
                                <m:e>
                                  <m:r>
                                    <a:rPr lang="en-US" i="1" noProof="0" smtClean="0">
                                      <a:solidFill>
                                        <a:schemeClr val="tx1"/>
                                      </a:solidFill>
                                      <a:latin typeface="Cambria Math" panose="02040503050406030204" pitchFamily="18" charset="0"/>
                                      <a:ea typeface="Cambria Math" panose="02040503050406030204" pitchFamily="18" charset="0"/>
                                    </a:rPr>
                                    <m:t>𝐴</m:t>
                                  </m:r>
                                </m:e>
                                <m:sub>
                                  <m:r>
                                    <a:rPr lang="en-US" i="1" noProof="0" smtClean="0">
                                      <a:solidFill>
                                        <a:schemeClr val="tx1"/>
                                      </a:solidFill>
                                      <a:latin typeface="Cambria Math" panose="02040503050406030204" pitchFamily="18" charset="0"/>
                                      <a:ea typeface="Cambria Math" panose="02040503050406030204" pitchFamily="18" charset="0"/>
                                    </a:rPr>
                                    <m:t>𝑡</m:t>
                                  </m:r>
                                </m:sub>
                              </m:sSub>
                              <m:r>
                                <a:rPr lang="en-US" i="1" noProof="0" smtClean="0">
                                  <a:solidFill>
                                    <a:schemeClr val="tx1"/>
                                  </a:solidFill>
                                  <a:latin typeface="Cambria Math" panose="02040503050406030204" pitchFamily="18" charset="0"/>
                                  <a:ea typeface="Cambria Math" panose="02040503050406030204" pitchFamily="18" charset="0"/>
                                </a:rPr>
                                <m:t>=</m:t>
                              </m:r>
                              <m:f>
                                <m:fPr>
                                  <m:ctrlPr>
                                    <a:rPr lang="en-US"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1687,75</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𝑚</m:t>
                                      </m:r>
                                    </m:num>
                                    <m:den>
                                      <m:r>
                                        <a:rPr lang="en-US" b="0" i="1" noProof="0" smtClean="0">
                                          <a:solidFill>
                                            <a:schemeClr val="tx1"/>
                                          </a:solidFill>
                                          <a:latin typeface="Cambria Math" panose="02040503050406030204" pitchFamily="18" charset="0"/>
                                          <a:ea typeface="Cambria Math" panose="02040503050406030204" pitchFamily="18" charset="0"/>
                                        </a:rPr>
                                        <m:t>𝑠</m:t>
                                      </m:r>
                                    </m:den>
                                  </m:f>
                                  <m:r>
                                    <a:rPr lang="en-US" i="1" noProof="0" smtClean="0">
                                      <a:solidFill>
                                        <a:schemeClr val="tx1"/>
                                      </a:solidFill>
                                      <a:latin typeface="Cambria Math" panose="02040503050406030204" pitchFamily="18" charset="0"/>
                                      <a:ea typeface="Cambria Math" panose="02040503050406030204" pitchFamily="18" charset="0"/>
                                    </a:rPr>
                                    <m:t>∗0,0637 </m:t>
                                  </m:r>
                                  <m:f>
                                    <m:fPr>
                                      <m:ctrlPr>
                                        <a:rPr lang="en-US" i="1" noProof="0" smtClean="0">
                                          <a:solidFill>
                                            <a:schemeClr val="tx1"/>
                                          </a:solidFill>
                                          <a:latin typeface="Cambria Math" panose="02040503050406030204" pitchFamily="18" charset="0"/>
                                          <a:ea typeface="Cambria Math" panose="02040503050406030204" pitchFamily="18" charset="0"/>
                                        </a:rPr>
                                      </m:ctrlPr>
                                    </m:fPr>
                                    <m:num>
                                      <m:r>
                                        <a:rPr lang="en-US" i="1" noProof="0" smtClean="0">
                                          <a:solidFill>
                                            <a:schemeClr val="tx1"/>
                                          </a:solidFill>
                                          <a:latin typeface="Cambria Math" panose="02040503050406030204" pitchFamily="18" charset="0"/>
                                          <a:ea typeface="Cambria Math" panose="02040503050406030204" pitchFamily="18" charset="0"/>
                                        </a:rPr>
                                        <m:t>𝑘𝑔</m:t>
                                      </m:r>
                                    </m:num>
                                    <m:den>
                                      <m:r>
                                        <a:rPr lang="en-US" i="1" noProof="0" smtClean="0">
                                          <a:solidFill>
                                            <a:schemeClr val="tx1"/>
                                          </a:solidFill>
                                          <a:latin typeface="Cambria Math" panose="02040503050406030204" pitchFamily="18" charset="0"/>
                                          <a:ea typeface="Cambria Math" panose="02040503050406030204" pitchFamily="18" charset="0"/>
                                        </a:rPr>
                                        <m:t>𝑠</m:t>
                                      </m:r>
                                    </m:den>
                                  </m:f>
                                </m:num>
                                <m:den>
                                  <m:r>
                                    <a:rPr lang="en-US" b="0" i="1" noProof="0" smtClean="0">
                                      <a:solidFill>
                                        <a:schemeClr val="tx1"/>
                                      </a:solidFill>
                                      <a:latin typeface="Cambria Math" panose="02040503050406030204" pitchFamily="18" charset="0"/>
                                      <a:ea typeface="Cambria Math" panose="02040503050406030204" pitchFamily="18" charset="0"/>
                                    </a:rPr>
                                    <m:t>1000000</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𝑁</m:t>
                                      </m:r>
                                    </m:num>
                                    <m:den>
                                      <m:sSup>
                                        <m:sSupPr>
                                          <m:ctrlPr>
                                            <a:rPr lang="en-US" b="0" i="1" noProof="0" smtClean="0">
                                              <a:solidFill>
                                                <a:schemeClr val="tx1"/>
                                              </a:solidFill>
                                              <a:latin typeface="Cambria Math" panose="02040503050406030204" pitchFamily="18" charset="0"/>
                                              <a:ea typeface="Cambria Math" panose="02040503050406030204" pitchFamily="18" charset="0"/>
                                            </a:rPr>
                                          </m:ctrlPr>
                                        </m:sSupPr>
                                        <m:e>
                                          <m:r>
                                            <a:rPr lang="en-US" b="0" i="1" noProof="0" smtClean="0">
                                              <a:solidFill>
                                                <a:schemeClr val="tx1"/>
                                              </a:solidFill>
                                              <a:latin typeface="Cambria Math" panose="02040503050406030204" pitchFamily="18" charset="0"/>
                                              <a:ea typeface="Cambria Math" panose="02040503050406030204" pitchFamily="18" charset="0"/>
                                            </a:rPr>
                                            <m:t>𝑚</m:t>
                                          </m:r>
                                        </m:e>
                                        <m:sup>
                                          <m:r>
                                            <a:rPr lang="en-US" b="0" i="1" noProof="0" smtClean="0">
                                              <a:solidFill>
                                                <a:schemeClr val="tx1"/>
                                              </a:solidFill>
                                              <a:latin typeface="Cambria Math" panose="02040503050406030204" pitchFamily="18" charset="0"/>
                                              <a:ea typeface="Cambria Math" panose="02040503050406030204" pitchFamily="18" charset="0"/>
                                            </a:rPr>
                                            <m:t>2</m:t>
                                          </m:r>
                                        </m:sup>
                                      </m:sSup>
                                    </m:den>
                                  </m:f>
                                </m:den>
                              </m:f>
                            </m:e>
                          </m:acc>
                          <m:r>
                            <a:rPr lang="en-US" b="0" i="1" noProof="0" smtClean="0">
                              <a:solidFill>
                                <a:schemeClr val="tx1"/>
                              </a:solidFill>
                              <a:latin typeface="Cambria Math" panose="02040503050406030204" pitchFamily="18" charset="0"/>
                              <a:ea typeface="Cambria Math" panose="02040503050406030204" pitchFamily="18" charset="0"/>
                            </a:rPr>
                            <m:t>=0,00010751 </m:t>
                          </m:r>
                          <m:sSup>
                            <m:sSupPr>
                              <m:ctrlPr>
                                <a:rPr lang="en-US" b="0" i="1" noProof="0" smtClean="0">
                                  <a:solidFill>
                                    <a:schemeClr val="tx1"/>
                                  </a:solidFill>
                                  <a:latin typeface="Cambria Math" panose="02040503050406030204" pitchFamily="18" charset="0"/>
                                  <a:ea typeface="Cambria Math" panose="02040503050406030204" pitchFamily="18" charset="0"/>
                                </a:rPr>
                              </m:ctrlPr>
                            </m:sSupPr>
                            <m:e>
                              <m:r>
                                <a:rPr lang="en-US" b="0" i="1" noProof="0" smtClean="0">
                                  <a:solidFill>
                                    <a:schemeClr val="tx1"/>
                                  </a:solidFill>
                                  <a:latin typeface="Cambria Math" panose="02040503050406030204" pitchFamily="18" charset="0"/>
                                  <a:ea typeface="Cambria Math" panose="02040503050406030204" pitchFamily="18" charset="0"/>
                                </a:rPr>
                                <m:t>𝑚</m:t>
                              </m:r>
                            </m:e>
                            <m:sup>
                              <m:r>
                                <a:rPr lang="en-US" b="0" i="1" noProof="0" smtClean="0">
                                  <a:solidFill>
                                    <a:schemeClr val="tx1"/>
                                  </a:solidFill>
                                  <a:latin typeface="Cambria Math" panose="02040503050406030204" pitchFamily="18" charset="0"/>
                                  <a:ea typeface="Cambria Math" panose="02040503050406030204" pitchFamily="18" charset="0"/>
                                </a:rPr>
                                <m:t>2</m:t>
                              </m:r>
                            </m:sup>
                          </m:sSup>
                        </m:e>
                      </m:acc>
                    </m:oMath>
                  </m:oMathPara>
                </a14:m>
                <a:endParaRPr lang="en-US" noProof="0" dirty="0">
                  <a:solidFill>
                    <a:schemeClr val="tx1"/>
                  </a:solidFill>
                </a:endParaRPr>
              </a:p>
              <a:p>
                <a:pPr marL="0" indent="0" algn="ctr">
                  <a:lnSpc>
                    <a:spcPct val="110000"/>
                  </a:lnSpc>
                  <a:buNone/>
                </a:pPr>
                <a14:m>
                  <m:oMathPara xmlns:m="http://schemas.openxmlformats.org/officeDocument/2006/math">
                    <m:oMathParaPr>
                      <m:jc m:val="centerGroup"/>
                    </m:oMathParaPr>
                    <m:oMath xmlns:m="http://schemas.openxmlformats.org/officeDocument/2006/math">
                      <m:sSub>
                        <m:sSubPr>
                          <m:ctrlPr>
                            <a:rPr lang="en-US"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𝑑</m:t>
                          </m:r>
                        </m:e>
                        <m:sub>
                          <m:r>
                            <a:rPr lang="en-US" b="0" i="1" noProof="0" smtClean="0">
                              <a:solidFill>
                                <a:schemeClr val="tx1"/>
                              </a:solidFill>
                              <a:latin typeface="Cambria Math" panose="02040503050406030204" pitchFamily="18" charset="0"/>
                              <a:ea typeface="Cambria Math" panose="02040503050406030204" pitchFamily="18" charset="0"/>
                            </a:rPr>
                            <m:t>𝑡</m:t>
                          </m:r>
                        </m:sub>
                      </m:sSub>
                      <m:r>
                        <a:rPr lang="en-US" b="0" i="1" noProof="0" smtClean="0">
                          <a:solidFill>
                            <a:schemeClr val="tx1"/>
                          </a:solidFill>
                          <a:latin typeface="Cambria Math" panose="02040503050406030204" pitchFamily="18" charset="0"/>
                          <a:ea typeface="Cambria Math" panose="02040503050406030204" pitchFamily="18" charset="0"/>
                        </a:rPr>
                        <m:t>=11,7 </m:t>
                      </m:r>
                      <m:r>
                        <a:rPr lang="en-US" b="0" i="1" noProof="0" smtClean="0">
                          <a:solidFill>
                            <a:schemeClr val="tx1"/>
                          </a:solidFill>
                          <a:latin typeface="Cambria Math" panose="02040503050406030204" pitchFamily="18" charset="0"/>
                          <a:ea typeface="Cambria Math" panose="02040503050406030204" pitchFamily="18" charset="0"/>
                        </a:rPr>
                        <m:t>𝑚𝑚</m:t>
                      </m:r>
                    </m:oMath>
                  </m:oMathPara>
                </a14:m>
                <a:endParaRPr lang="en-US" noProof="0" dirty="0">
                  <a:solidFill>
                    <a:schemeClr val="tx1"/>
                  </a:solidFill>
                </a:endParaRPr>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64</a:t>
            </a:fld>
            <a:endParaRPr lang="en-US" noProof="0" dirty="0"/>
          </a:p>
        </p:txBody>
      </p:sp>
    </p:spTree>
    <p:extLst>
      <p:ext uri="{BB962C8B-B14F-4D97-AF65-F5344CB8AC3E}">
        <p14:creationId xmlns:p14="http://schemas.microsoft.com/office/powerpoint/2010/main" val="191083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Main dimensions:</a:t>
                </a:r>
              </a:p>
              <a:p>
                <a:pPr marL="823583" lvl="1" indent="-285636">
                  <a:spcBef>
                    <a:spcPts val="300"/>
                  </a:spcBef>
                  <a:buFont typeface="Arial" panose="020B0604020202020204" pitchFamily="34" charset="0"/>
                  <a:buChar char="•"/>
                </a:pPr>
                <a:r>
                  <a:rPr lang="en-US" noProof="0" dirty="0"/>
                  <a:t>Throat length? </a:t>
                </a:r>
              </a:p>
              <a:p>
                <a:pPr marL="1095312" lvl="2" indent="-285636">
                  <a:spcBef>
                    <a:spcPts val="300"/>
                  </a:spcBef>
                  <a:buFont typeface="Arial" panose="020B0604020202020204" pitchFamily="34" charset="0"/>
                  <a:buChar char="•"/>
                </a:pPr>
                <a:r>
                  <a:rPr lang="en-US" noProof="0" dirty="0"/>
                  <a:t>Throat is considered as a cylinder, with the height equal </a:t>
                </a:r>
                <a:br>
                  <a:rPr lang="en-US" noProof="0" dirty="0"/>
                </a:br>
                <a:r>
                  <a:rPr lang="en-US" noProof="0" dirty="0"/>
                  <a:t>to the diameter, which enables to provide the throat </a:t>
                </a:r>
                <a:br>
                  <a:rPr lang="en-US" noProof="0" dirty="0"/>
                </a:br>
                <a:r>
                  <a:rPr lang="en-US" noProof="0" dirty="0"/>
                  <a:t>length (assumption acceptable for small thrusters)</a:t>
                </a:r>
                <a:br>
                  <a:rPr lang="en-US" noProof="0" dirty="0"/>
                </a:br>
                <a:endParaRPr lang="en-US" noProof="0" dirty="0"/>
              </a:p>
              <a:p>
                <a:pPr lvl="2" indent="0" algn="ctr">
                  <a:spcBef>
                    <a:spcPts val="300"/>
                  </a:spcBef>
                  <a:buNone/>
                </a:pPr>
                <a14:m>
                  <m:oMathPara xmlns:m="http://schemas.openxmlformats.org/officeDocument/2006/math">
                    <m:oMathParaPr>
                      <m:jc m:val="centerGroup"/>
                    </m:oMathParaPr>
                    <m:oMath xmlns:m="http://schemas.openxmlformats.org/officeDocument/2006/math">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𝐿</m:t>
                          </m:r>
                        </m:e>
                        <m:sub>
                          <m:r>
                            <a:rPr lang="en-US" b="0" i="1" noProof="0" smtClean="0">
                              <a:solidFill>
                                <a:schemeClr val="tx1"/>
                              </a:solidFill>
                              <a:latin typeface="Cambria Math" panose="02040503050406030204" pitchFamily="18" charset="0"/>
                              <a:ea typeface="Cambria Math" panose="02040503050406030204" pitchFamily="18" charset="0"/>
                            </a:rPr>
                            <m:t>𝑡h</m:t>
                          </m:r>
                        </m:sub>
                      </m:sSub>
                      <m:r>
                        <a:rPr lang="en-US" b="0" i="1" noProof="0" smtClean="0">
                          <a:solidFill>
                            <a:schemeClr val="tx1"/>
                          </a:solidFill>
                          <a:latin typeface="Cambria Math" panose="02040503050406030204" pitchFamily="18" charset="0"/>
                          <a:ea typeface="Cambria Math" panose="02040503050406030204" pitchFamily="18" charset="0"/>
                        </a:rPr>
                        <m:t>=</m:t>
                      </m:r>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𝑑</m:t>
                          </m:r>
                        </m:e>
                        <m:sub>
                          <m:r>
                            <a:rPr lang="en-US" b="0" i="1" noProof="0" smtClean="0">
                              <a:solidFill>
                                <a:schemeClr val="tx1"/>
                              </a:solidFill>
                              <a:latin typeface="Cambria Math" panose="02040503050406030204" pitchFamily="18" charset="0"/>
                              <a:ea typeface="Cambria Math" panose="02040503050406030204" pitchFamily="18" charset="0"/>
                            </a:rPr>
                            <m:t>𝑡</m:t>
                          </m:r>
                        </m:sub>
                      </m:sSub>
                    </m:oMath>
                  </m:oMathPara>
                </a14:m>
                <a:endParaRPr lang="en-US" b="0" i="1" noProof="0" dirty="0">
                  <a:solidFill>
                    <a:schemeClr val="tx1"/>
                  </a:solidFill>
                  <a:latin typeface="Cambria Math" panose="02040503050406030204" pitchFamily="18" charset="0"/>
                  <a:ea typeface="Cambria Math" panose="02040503050406030204" pitchFamily="18" charset="0"/>
                </a:endParaRPr>
              </a:p>
              <a:p>
                <a:pPr lvl="2" indent="0" algn="ctr">
                  <a:spcBef>
                    <a:spcPts val="300"/>
                  </a:spcBef>
                  <a:buNone/>
                </a:pPr>
                <a:br>
                  <a:rPr lang="en-US" sz="1799" i="1" noProof="0"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𝐿</m:t>
                          </m:r>
                        </m:e>
                        <m:sub>
                          <m:r>
                            <a:rPr lang="en-US" sz="1799" i="1" noProof="0">
                              <a:latin typeface="Cambria Math" panose="02040503050406030204" pitchFamily="18" charset="0"/>
                              <a:ea typeface="Cambria Math" panose="02040503050406030204" pitchFamily="18" charset="0"/>
                            </a:rPr>
                            <m:t>𝑡h</m:t>
                          </m:r>
                        </m:sub>
                      </m:sSub>
                      <m:r>
                        <a:rPr lang="en-US" sz="1799" i="1" noProof="0">
                          <a:latin typeface="Cambria Math" panose="02040503050406030204" pitchFamily="18" charset="0"/>
                          <a:ea typeface="Cambria Math" panose="02040503050406030204" pitchFamily="18" charset="0"/>
                        </a:rPr>
                        <m:t>=11,7</m:t>
                      </m:r>
                      <m:r>
                        <a:rPr lang="en-US" sz="1799" i="1" noProof="0" smtClean="0">
                          <a:latin typeface="Cambria Math" panose="02040503050406030204" pitchFamily="18" charset="0"/>
                          <a:ea typeface="Cambria Math" panose="02040503050406030204" pitchFamily="18" charset="0"/>
                        </a:rPr>
                        <m:t> </m:t>
                      </m:r>
                      <m:r>
                        <a:rPr lang="en-US" sz="1799" i="1" noProof="0">
                          <a:latin typeface="Cambria Math" panose="02040503050406030204" pitchFamily="18" charset="0"/>
                          <a:ea typeface="Cambria Math" panose="02040503050406030204" pitchFamily="18" charset="0"/>
                        </a:rPr>
                        <m:t>𝑚𝑚</m:t>
                      </m:r>
                    </m:oMath>
                  </m:oMathPara>
                </a14:m>
                <a:endParaRPr lang="en-US" sz="1799" noProof="0" dirty="0"/>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65</a:t>
            </a:fld>
            <a:endParaRPr lang="en-US" noProof="0" dirty="0"/>
          </a:p>
        </p:txBody>
      </p:sp>
      <p:pic>
        <p:nvPicPr>
          <p:cNvPr id="8" name="Grafik 7">
            <a:extLst>
              <a:ext uri="{FF2B5EF4-FFF2-40B4-BE49-F238E27FC236}">
                <a16:creationId xmlns:a16="http://schemas.microsoft.com/office/drawing/2014/main" id="{FF9CC5D0-85F2-4BEE-AB90-F59F9DE29AB5}"/>
              </a:ext>
            </a:extLst>
          </p:cNvPr>
          <p:cNvPicPr>
            <a:picLocks noChangeAspect="1"/>
          </p:cNvPicPr>
          <p:nvPr/>
        </p:nvPicPr>
        <p:blipFill>
          <a:blip r:embed="rId3"/>
          <a:stretch>
            <a:fillRect/>
          </a:stretch>
        </p:blipFill>
        <p:spPr>
          <a:xfrm>
            <a:off x="7671456" y="1171418"/>
            <a:ext cx="3998937" cy="5303353"/>
          </a:xfrm>
          <a:prstGeom prst="rect">
            <a:avLst/>
          </a:prstGeom>
        </p:spPr>
      </p:pic>
      <p:sp>
        <p:nvSpPr>
          <p:cNvPr id="9" name="Ellipse 8">
            <a:extLst>
              <a:ext uri="{FF2B5EF4-FFF2-40B4-BE49-F238E27FC236}">
                <a16:creationId xmlns:a16="http://schemas.microsoft.com/office/drawing/2014/main" id="{B9C9B91F-D917-4C22-B83C-8F3594A4E2AF}"/>
              </a:ext>
            </a:extLst>
          </p:cNvPr>
          <p:cNvSpPr/>
          <p:nvPr/>
        </p:nvSpPr>
        <p:spPr>
          <a:xfrm>
            <a:off x="9406867" y="2761372"/>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0" name="Ellipse 9">
            <a:extLst>
              <a:ext uri="{FF2B5EF4-FFF2-40B4-BE49-F238E27FC236}">
                <a16:creationId xmlns:a16="http://schemas.microsoft.com/office/drawing/2014/main" id="{1BBDCF03-00B6-4143-9C46-F7DDA3148E1A}"/>
              </a:ext>
            </a:extLst>
          </p:cNvPr>
          <p:cNvSpPr/>
          <p:nvPr/>
        </p:nvSpPr>
        <p:spPr>
          <a:xfrm>
            <a:off x="10686527" y="284262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Tree>
    <p:extLst>
      <p:ext uri="{BB962C8B-B14F-4D97-AF65-F5344CB8AC3E}">
        <p14:creationId xmlns:p14="http://schemas.microsoft.com/office/powerpoint/2010/main" val="33627244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Nozzle design?</a:t>
                </a:r>
              </a:p>
              <a:p>
                <a:pPr marL="1095312" lvl="2" indent="-285636">
                  <a:spcBef>
                    <a:spcPts val="300"/>
                  </a:spcBef>
                  <a:buFont typeface="Arial" panose="020B0604020202020204" pitchFamily="34" charset="0"/>
                  <a:buChar char="•"/>
                </a:pPr>
                <a:r>
                  <a:rPr lang="en-US" noProof="0" dirty="0"/>
                  <a:t>Baseline is to implement a bell-shape nozzle</a:t>
                </a:r>
              </a:p>
              <a:p>
                <a:pPr marL="1095312" lvl="2" indent="-285636">
                  <a:spcBef>
                    <a:spcPts val="300"/>
                  </a:spcBef>
                  <a:buFont typeface="Arial" panose="020B0604020202020204" pitchFamily="34" charset="0"/>
                  <a:buChar char="•"/>
                </a:pPr>
                <a:r>
                  <a:rPr lang="en-US" noProof="0" dirty="0"/>
                  <a:t>As first estimation, the length of the bell-shape nozzle is calculated as 80% of the length of a reference 15° conical nozzle (</a:t>
                </a:r>
                <a:r>
                  <a:rPr lang="en-US" noProof="0" dirty="0" err="1"/>
                  <a:t>cf</a:t>
                </a:r>
                <a:r>
                  <a:rPr lang="en-US" noProof="0" dirty="0"/>
                  <a:t> Rocket Propulsion Elements Cone- and Bell-Shaped Nozzles” paragraph)</a:t>
                </a:r>
              </a:p>
              <a:p>
                <a:pPr marL="1095312" lvl="2" indent="-285636">
                  <a:spcBef>
                    <a:spcPts val="300"/>
                  </a:spcBef>
                  <a:buFont typeface="Arial" panose="020B0604020202020204" pitchFamily="34" charset="0"/>
                  <a:buChar char="•"/>
                </a:pPr>
                <a:r>
                  <a:rPr lang="en-US" noProof="0" dirty="0"/>
                  <a:t>We can then derive the nozzle length </a:t>
                </a:r>
                <a:r>
                  <a:rPr lang="en-US" noProof="0" dirty="0" err="1"/>
                  <a:t>L_noz</a:t>
                </a:r>
                <a:r>
                  <a:rPr lang="en-US" noProof="0" dirty="0"/>
                  <a:t> as</a:t>
                </a:r>
              </a:p>
              <a:p>
                <a:pPr marL="1039715" lvl="2" indent="0" algn="ctr">
                  <a:lnSpc>
                    <a:spcPct val="110000"/>
                  </a:lnSpc>
                  <a:buNone/>
                </a:pPr>
                <a14:m>
                  <m:oMathPara xmlns:m="http://schemas.openxmlformats.org/officeDocument/2006/math">
                    <m:oMathParaPr>
                      <m:jc m:val="centerGroup"/>
                    </m:oMathParaPr>
                    <m:oMath xmlns:m="http://schemas.openxmlformats.org/officeDocument/2006/math">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𝐿</m:t>
                          </m:r>
                        </m:e>
                        <m:sub>
                          <m:r>
                            <a:rPr lang="en-US" b="0" i="1" noProof="0" smtClean="0">
                              <a:solidFill>
                                <a:schemeClr val="tx1"/>
                              </a:solidFill>
                              <a:latin typeface="Cambria Math" panose="02040503050406030204" pitchFamily="18" charset="0"/>
                              <a:ea typeface="Cambria Math" panose="02040503050406030204" pitchFamily="18" charset="0"/>
                            </a:rPr>
                            <m:t>𝑛𝑜𝑧</m:t>
                          </m:r>
                        </m:sub>
                      </m:sSub>
                      <m:r>
                        <a:rPr lang="en-US" b="0" i="1" noProof="0" smtClean="0">
                          <a:solidFill>
                            <a:schemeClr val="tx1"/>
                          </a:solidFill>
                          <a:latin typeface="Cambria Math" panose="02040503050406030204" pitchFamily="18" charset="0"/>
                          <a:ea typeface="Cambria Math" panose="02040503050406030204" pitchFamily="18" charset="0"/>
                        </a:rPr>
                        <m:t>=0,8∗</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1</m:t>
                          </m:r>
                        </m:num>
                        <m:den>
                          <m:r>
                            <a:rPr lang="en-US" b="0" i="1" noProof="0" smtClean="0">
                              <a:solidFill>
                                <a:schemeClr val="tx1"/>
                              </a:solidFill>
                              <a:latin typeface="Cambria Math" panose="02040503050406030204" pitchFamily="18" charset="0"/>
                              <a:ea typeface="Cambria Math" panose="02040503050406030204" pitchFamily="18" charset="0"/>
                            </a:rPr>
                            <m:t>2</m:t>
                          </m:r>
                        </m:den>
                      </m:f>
                      <m:r>
                        <a:rPr lang="en-US" b="0" i="1" noProof="0" smtClean="0">
                          <a:solidFill>
                            <a:schemeClr val="tx1"/>
                          </a:solidFill>
                          <a:latin typeface="Cambria Math" panose="02040503050406030204" pitchFamily="18" charset="0"/>
                          <a:ea typeface="Cambria Math" panose="02040503050406030204" pitchFamily="18" charset="0"/>
                        </a:rPr>
                        <m:t>∗</m:t>
                      </m:r>
                      <m:d>
                        <m:dPr>
                          <m:ctrlPr>
                            <a:rPr lang="en-US" b="0" i="1" noProof="0" smtClean="0">
                              <a:solidFill>
                                <a:schemeClr val="tx1"/>
                              </a:solidFill>
                              <a:latin typeface="Cambria Math" panose="02040503050406030204" pitchFamily="18" charset="0"/>
                              <a:ea typeface="Cambria Math" panose="02040503050406030204" pitchFamily="18" charset="0"/>
                            </a:rPr>
                          </m:ctrlPr>
                        </m:dPr>
                        <m:e>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𝑑</m:t>
                              </m:r>
                            </m:e>
                            <m:sub>
                              <m:r>
                                <a:rPr lang="en-US" b="0" i="1" noProof="0" smtClean="0">
                                  <a:solidFill>
                                    <a:schemeClr val="tx1"/>
                                  </a:solidFill>
                                  <a:latin typeface="Cambria Math" panose="02040503050406030204" pitchFamily="18" charset="0"/>
                                  <a:ea typeface="Cambria Math" panose="02040503050406030204" pitchFamily="18" charset="0"/>
                                </a:rPr>
                                <m:t>𝑛𝑜𝑧</m:t>
                              </m:r>
                            </m:sub>
                          </m:sSub>
                          <m:r>
                            <a:rPr lang="en-US" b="0" i="1" noProof="0" smtClean="0">
                              <a:solidFill>
                                <a:schemeClr val="tx1"/>
                              </a:solidFill>
                              <a:latin typeface="Cambria Math" panose="02040503050406030204" pitchFamily="18" charset="0"/>
                              <a:ea typeface="Cambria Math" panose="02040503050406030204" pitchFamily="18" charset="0"/>
                            </a:rPr>
                            <m:t>−</m:t>
                          </m:r>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𝑑</m:t>
                              </m:r>
                            </m:e>
                            <m:sub>
                              <m:r>
                                <a:rPr lang="en-US" b="0" i="1" noProof="0" smtClean="0">
                                  <a:solidFill>
                                    <a:schemeClr val="tx1"/>
                                  </a:solidFill>
                                  <a:latin typeface="Cambria Math" panose="02040503050406030204" pitchFamily="18" charset="0"/>
                                  <a:ea typeface="Cambria Math" panose="02040503050406030204" pitchFamily="18" charset="0"/>
                                </a:rPr>
                                <m:t>𝑡</m:t>
                              </m:r>
                            </m:sub>
                          </m:sSub>
                        </m:e>
                      </m:d>
                      <m:r>
                        <a:rPr lang="en-US" b="0" i="1" noProof="0" smtClean="0">
                          <a:solidFill>
                            <a:schemeClr val="tx1"/>
                          </a:solidFill>
                          <a:latin typeface="Cambria Math" panose="02040503050406030204" pitchFamily="18" charset="0"/>
                          <a:ea typeface="Cambria Math" panose="02040503050406030204" pitchFamily="18" charset="0"/>
                        </a:rPr>
                        <m:t>∗</m:t>
                      </m:r>
                      <m:f>
                        <m:fPr>
                          <m:ctrlPr>
                            <a:rPr lang="en-US" b="0" i="1" noProof="0" smtClean="0">
                              <a:solidFill>
                                <a:schemeClr val="tx1"/>
                              </a:solidFill>
                              <a:latin typeface="Cambria Math" panose="02040503050406030204" pitchFamily="18" charset="0"/>
                              <a:ea typeface="Cambria Math" panose="02040503050406030204" pitchFamily="18" charset="0"/>
                            </a:rPr>
                          </m:ctrlPr>
                        </m:fPr>
                        <m:num>
                          <m:r>
                            <a:rPr lang="en-US" b="0" i="1" noProof="0" smtClean="0">
                              <a:solidFill>
                                <a:schemeClr val="tx1"/>
                              </a:solidFill>
                              <a:latin typeface="Cambria Math" panose="02040503050406030204" pitchFamily="18" charset="0"/>
                              <a:ea typeface="Cambria Math" panose="02040503050406030204" pitchFamily="18" charset="0"/>
                            </a:rPr>
                            <m:t>1</m:t>
                          </m:r>
                        </m:num>
                        <m:den>
                          <m:r>
                            <m:rPr>
                              <m:sty m:val="p"/>
                            </m:rPr>
                            <a:rPr lang="en-US" b="0" i="0" noProof="0" smtClean="0">
                              <a:solidFill>
                                <a:schemeClr val="tx1"/>
                              </a:solidFill>
                              <a:latin typeface="Cambria Math" panose="02040503050406030204" pitchFamily="18" charset="0"/>
                              <a:ea typeface="Cambria Math" panose="02040503050406030204" pitchFamily="18" charset="0"/>
                            </a:rPr>
                            <m:t>tan</m:t>
                          </m:r>
                          <m:r>
                            <a:rPr lang="en-US" b="0" i="1" noProof="0" smtClean="0">
                              <a:solidFill>
                                <a:schemeClr val="tx1"/>
                              </a:solidFill>
                              <a:latin typeface="Cambria Math" panose="02040503050406030204" pitchFamily="18" charset="0"/>
                              <a:ea typeface="Cambria Math" panose="02040503050406030204" pitchFamily="18" charset="0"/>
                            </a:rPr>
                            <m:t>⁡(15°)</m:t>
                          </m:r>
                        </m:den>
                      </m:f>
                    </m:oMath>
                  </m:oMathPara>
                </a14:m>
                <a:endParaRPr lang="en-US" noProof="0" dirty="0">
                  <a:solidFill>
                    <a:schemeClr val="tx1"/>
                  </a:solidFill>
                </a:endParaRPr>
              </a:p>
              <a:p>
                <a:pPr marL="1039715" lvl="2" indent="0" algn="ctr">
                  <a:lnSpc>
                    <a:spcPct val="110000"/>
                  </a:lnSpc>
                  <a:buNone/>
                </a:pPr>
                <a14:m>
                  <m:oMathPara xmlns:m="http://schemas.openxmlformats.org/officeDocument/2006/math">
                    <m:oMathParaPr>
                      <m:jc m:val="centerGroup"/>
                    </m:oMathParaPr>
                    <m:oMath xmlns:m="http://schemas.openxmlformats.org/officeDocument/2006/math">
                      <m:r>
                        <a:rPr lang="en-US" b="0" i="1" noProof="0" smtClean="0">
                          <a:solidFill>
                            <a:schemeClr val="tx1"/>
                          </a:solidFill>
                          <a:latin typeface="Cambria Math" panose="02040503050406030204" pitchFamily="18" charset="0"/>
                          <a:ea typeface="Cambria Math" panose="02040503050406030204" pitchFamily="18" charset="0"/>
                        </a:rPr>
                        <m:t>Ɛ=</m:t>
                      </m:r>
                      <m:f>
                        <m:fPr>
                          <m:ctrlPr>
                            <a:rPr lang="en-US" b="0" i="1" noProof="0" smtClean="0">
                              <a:solidFill>
                                <a:schemeClr val="tx1"/>
                              </a:solidFill>
                              <a:latin typeface="Cambria Math" panose="02040503050406030204" pitchFamily="18" charset="0"/>
                              <a:ea typeface="Cambria Math" panose="02040503050406030204" pitchFamily="18" charset="0"/>
                            </a:rPr>
                          </m:ctrlPr>
                        </m:fPr>
                        <m:num>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𝐴</m:t>
                              </m:r>
                            </m:e>
                            <m:sub>
                              <m:r>
                                <a:rPr lang="en-US" b="0" i="1" noProof="0" smtClean="0">
                                  <a:solidFill>
                                    <a:schemeClr val="tx1"/>
                                  </a:solidFill>
                                  <a:latin typeface="Cambria Math" panose="02040503050406030204" pitchFamily="18" charset="0"/>
                                  <a:ea typeface="Cambria Math" panose="02040503050406030204" pitchFamily="18" charset="0"/>
                                </a:rPr>
                                <m:t>𝑛𝑜𝑧</m:t>
                              </m:r>
                            </m:sub>
                          </m:sSub>
                        </m:num>
                        <m:den>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𝐴</m:t>
                              </m:r>
                            </m:e>
                            <m:sub>
                              <m:r>
                                <a:rPr lang="en-US" b="0" i="1" noProof="0" smtClean="0">
                                  <a:solidFill>
                                    <a:schemeClr val="tx1"/>
                                  </a:solidFill>
                                  <a:latin typeface="Cambria Math" panose="02040503050406030204" pitchFamily="18" charset="0"/>
                                  <a:ea typeface="Cambria Math" panose="02040503050406030204" pitchFamily="18" charset="0"/>
                                </a:rPr>
                                <m:t>𝑡</m:t>
                              </m:r>
                            </m:sub>
                          </m:sSub>
                        </m:den>
                      </m:f>
                    </m:oMath>
                  </m:oMathPara>
                </a14:m>
                <a:endParaRPr lang="en-US" noProof="0" dirty="0"/>
              </a:p>
              <a:p>
                <a:pPr marL="823583" lvl="1" indent="-285636">
                  <a:spcBef>
                    <a:spcPts val="300"/>
                  </a:spcBef>
                  <a:buFont typeface="Arial" panose="020B0604020202020204" pitchFamily="34" charset="0"/>
                  <a:buChar char="•"/>
                </a:pPr>
                <a:endParaRPr lang="en-US" noProof="0" dirty="0"/>
              </a:p>
              <a:p>
                <a:pPr marL="823583" lvl="1" indent="-285636">
                  <a:spcBef>
                    <a:spcPts val="300"/>
                  </a:spcBef>
                  <a:buFont typeface="Arial" panose="020B0604020202020204" pitchFamily="34" charset="0"/>
                  <a:buChar char="•"/>
                </a:pPr>
                <a:endParaRPr lang="en-US" noProof="0" dirty="0"/>
              </a:p>
              <a:p>
                <a:pPr marL="0" indent="0">
                  <a:buNone/>
                </a:pPr>
                <a:endParaRPr lang="en-US" noProof="0" dirty="0"/>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66</a:t>
            </a:fld>
            <a:endParaRPr lang="en-US" noProof="0" dirty="0"/>
          </a:p>
        </p:txBody>
      </p:sp>
      <p:pic>
        <p:nvPicPr>
          <p:cNvPr id="7" name="Grafik 6">
            <a:extLst>
              <a:ext uri="{FF2B5EF4-FFF2-40B4-BE49-F238E27FC236}">
                <a16:creationId xmlns:a16="http://schemas.microsoft.com/office/drawing/2014/main" id="{9F68EE23-59D1-4027-AF4E-E8084FF8A996}"/>
              </a:ext>
            </a:extLst>
          </p:cNvPr>
          <p:cNvPicPr>
            <a:picLocks noChangeAspect="1"/>
          </p:cNvPicPr>
          <p:nvPr/>
        </p:nvPicPr>
        <p:blipFill>
          <a:blip r:embed="rId3"/>
          <a:stretch>
            <a:fillRect/>
          </a:stretch>
        </p:blipFill>
        <p:spPr>
          <a:xfrm>
            <a:off x="8157676" y="3838422"/>
            <a:ext cx="3566479" cy="2580454"/>
          </a:xfrm>
          <a:prstGeom prst="rect">
            <a:avLst/>
          </a:prstGeom>
        </p:spPr>
      </p:pic>
    </p:spTree>
    <p:extLst>
      <p:ext uri="{BB962C8B-B14F-4D97-AF65-F5344CB8AC3E}">
        <p14:creationId xmlns:p14="http://schemas.microsoft.com/office/powerpoint/2010/main" val="222164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F62C50E-FF77-44F8-9914-C6F72B2332EC}"/>
              </a:ext>
            </a:extLst>
          </p:cNvPr>
          <p:cNvPicPr>
            <a:picLocks noChangeAspect="1"/>
          </p:cNvPicPr>
          <p:nvPr/>
        </p:nvPicPr>
        <p:blipFill>
          <a:blip r:embed="rId2"/>
          <a:stretch>
            <a:fillRect/>
          </a:stretch>
        </p:blipFill>
        <p:spPr>
          <a:xfrm>
            <a:off x="7671456" y="1171418"/>
            <a:ext cx="3998937" cy="5303353"/>
          </a:xfrm>
          <a:prstGeom prst="rect">
            <a:avLst/>
          </a:prstGeom>
        </p:spPr>
      </p:pic>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Nozzle design?</a:t>
                </a:r>
              </a:p>
              <a:p>
                <a:pPr marL="1095312" lvl="2" indent="-285636">
                  <a:spcBef>
                    <a:spcPts val="300"/>
                  </a:spcBef>
                  <a:buFont typeface="Arial" panose="020B0604020202020204" pitchFamily="34" charset="0"/>
                  <a:buChar char="•"/>
                </a:pPr>
                <a:r>
                  <a:rPr lang="en-US" noProof="0" dirty="0"/>
                  <a:t>Nozzle diameter</a:t>
                </a:r>
              </a:p>
              <a:p>
                <a:pPr marL="571271" lvl="1" indent="0" algn="ctr">
                  <a:buNone/>
                </a:pPr>
                <a14:m>
                  <m:oMathPara xmlns:m="http://schemas.openxmlformats.org/officeDocument/2006/math">
                    <m:oMathParaPr>
                      <m:jc m:val="centerGroup"/>
                    </m:oMathParaPr>
                    <m:oMath xmlns:m="http://schemas.openxmlformats.org/officeDocument/2006/math">
                      <m:sSub>
                        <m:sSubPr>
                          <m:ctrlPr>
                            <a:rPr lang="en-US"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𝑑</m:t>
                          </m:r>
                        </m:e>
                        <m:sub>
                          <m:r>
                            <a:rPr lang="en-US" b="0" i="1" noProof="0" smtClean="0">
                              <a:solidFill>
                                <a:schemeClr val="tx1"/>
                              </a:solidFill>
                              <a:latin typeface="Cambria Math" panose="02040503050406030204" pitchFamily="18" charset="0"/>
                              <a:ea typeface="Cambria Math" panose="02040503050406030204" pitchFamily="18" charset="0"/>
                            </a:rPr>
                            <m:t>𝑛𝑜𝑧</m:t>
                          </m:r>
                        </m:sub>
                      </m:sSub>
                      <m:r>
                        <a:rPr lang="en-US" b="0" i="1" noProof="0" smtClean="0">
                          <a:solidFill>
                            <a:schemeClr val="tx1"/>
                          </a:solidFill>
                          <a:latin typeface="Cambria Math" panose="02040503050406030204" pitchFamily="18" charset="0"/>
                          <a:ea typeface="Cambria Math" panose="02040503050406030204" pitchFamily="18" charset="0"/>
                        </a:rPr>
                        <m:t>=117 </m:t>
                      </m:r>
                      <m:r>
                        <a:rPr lang="en-US" b="0" i="1" noProof="0" smtClean="0">
                          <a:solidFill>
                            <a:schemeClr val="tx1"/>
                          </a:solidFill>
                          <a:latin typeface="Cambria Math" panose="02040503050406030204" pitchFamily="18" charset="0"/>
                          <a:ea typeface="Cambria Math" panose="02040503050406030204" pitchFamily="18" charset="0"/>
                        </a:rPr>
                        <m:t>𝑚𝑚</m:t>
                      </m:r>
                    </m:oMath>
                  </m:oMathPara>
                </a14:m>
                <a:endParaRPr lang="en-US" noProof="0" dirty="0">
                  <a:solidFill>
                    <a:schemeClr val="tx1"/>
                  </a:solidFill>
                </a:endParaRPr>
              </a:p>
              <a:p>
                <a:pPr marL="1095312" lvl="2" indent="-285636">
                  <a:spcBef>
                    <a:spcPts val="300"/>
                  </a:spcBef>
                  <a:buFont typeface="Arial" panose="020B0604020202020204" pitchFamily="34" charset="0"/>
                  <a:buChar char="•"/>
                </a:pPr>
                <a:r>
                  <a:rPr lang="en-US" noProof="0" dirty="0">
                    <a:solidFill>
                      <a:schemeClr val="tx1"/>
                    </a:solidFill>
                  </a:rPr>
                  <a:t>Nozzle length </a:t>
                </a:r>
                <a:r>
                  <a:rPr lang="en-US" noProof="0" dirty="0" err="1">
                    <a:solidFill>
                      <a:schemeClr val="tx1"/>
                    </a:solidFill>
                  </a:rPr>
                  <a:t>L_noz</a:t>
                </a:r>
                <a:endParaRPr lang="en-US" noProof="0" dirty="0">
                  <a:solidFill>
                    <a:schemeClr val="tx1"/>
                  </a:solidFill>
                </a:endParaRPr>
              </a:p>
              <a:p>
                <a:pPr marL="629986" lvl="2" indent="0" algn="ctr">
                  <a:lnSpc>
                    <a:spcPct val="110000"/>
                  </a:lnSpc>
                  <a:buNone/>
                </a:pPr>
                <a14:m>
                  <m:oMathPara xmlns:m="http://schemas.openxmlformats.org/officeDocument/2006/math">
                    <m:oMathParaPr>
                      <m:jc m:val="center"/>
                    </m:oMathParaPr>
                    <m:oMath xmlns:m="http://schemas.openxmlformats.org/officeDocument/2006/math">
                      <m:sSub>
                        <m:sSubPr>
                          <m:ctrlPr>
                            <a:rPr lang="en-US" b="0" i="1" noProof="0" smtClean="0">
                              <a:solidFill>
                                <a:schemeClr val="tx1"/>
                              </a:solidFill>
                              <a:latin typeface="Cambria Math" panose="02040503050406030204" pitchFamily="18" charset="0"/>
                              <a:ea typeface="Cambria Math" panose="02040503050406030204" pitchFamily="18" charset="0"/>
                            </a:rPr>
                          </m:ctrlPr>
                        </m:sSubPr>
                        <m:e>
                          <m:r>
                            <a:rPr lang="en-US" b="0" i="1" noProof="0" smtClean="0">
                              <a:solidFill>
                                <a:schemeClr val="tx1"/>
                              </a:solidFill>
                              <a:latin typeface="Cambria Math" panose="02040503050406030204" pitchFamily="18" charset="0"/>
                              <a:ea typeface="Cambria Math" panose="02040503050406030204" pitchFamily="18" charset="0"/>
                            </a:rPr>
                            <m:t>𝐿</m:t>
                          </m:r>
                        </m:e>
                        <m:sub>
                          <m:r>
                            <a:rPr lang="en-US" b="0" i="1" noProof="0" smtClean="0">
                              <a:solidFill>
                                <a:schemeClr val="tx1"/>
                              </a:solidFill>
                              <a:latin typeface="Cambria Math" panose="02040503050406030204" pitchFamily="18" charset="0"/>
                              <a:ea typeface="Cambria Math" panose="02040503050406030204" pitchFamily="18" charset="0"/>
                            </a:rPr>
                            <m:t>𝑛𝑜𝑧</m:t>
                          </m:r>
                        </m:sub>
                      </m:sSub>
                      <m:r>
                        <a:rPr lang="en-US" b="0" i="1" noProof="0" smtClean="0">
                          <a:solidFill>
                            <a:schemeClr val="tx1"/>
                          </a:solidFill>
                          <a:latin typeface="Cambria Math" panose="02040503050406030204" pitchFamily="18" charset="0"/>
                          <a:ea typeface="Cambria Math" panose="02040503050406030204" pitchFamily="18" charset="0"/>
                        </a:rPr>
                        <m:t>=157 </m:t>
                      </m:r>
                      <m:r>
                        <a:rPr lang="en-US" b="0" i="1" noProof="0" smtClean="0">
                          <a:solidFill>
                            <a:schemeClr val="tx1"/>
                          </a:solidFill>
                          <a:latin typeface="Cambria Math" panose="02040503050406030204" pitchFamily="18" charset="0"/>
                          <a:ea typeface="Cambria Math" panose="02040503050406030204" pitchFamily="18" charset="0"/>
                        </a:rPr>
                        <m:t>𝑚𝑚</m:t>
                      </m:r>
                    </m:oMath>
                  </m:oMathPara>
                </a14:m>
                <a:endParaRPr lang="en-US" noProof="0" dirty="0">
                  <a:solidFill>
                    <a:schemeClr val="tx1"/>
                  </a:solidFill>
                </a:endParaRPr>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67</a:t>
            </a:fld>
            <a:endParaRPr lang="en-US" noProof="0" dirty="0"/>
          </a:p>
        </p:txBody>
      </p:sp>
      <p:sp>
        <p:nvSpPr>
          <p:cNvPr id="7" name="Ellipse 6">
            <a:extLst>
              <a:ext uri="{FF2B5EF4-FFF2-40B4-BE49-F238E27FC236}">
                <a16:creationId xmlns:a16="http://schemas.microsoft.com/office/drawing/2014/main" id="{2AFF3514-54E1-4286-9148-903B268ADECD}"/>
              </a:ext>
            </a:extLst>
          </p:cNvPr>
          <p:cNvSpPr/>
          <p:nvPr/>
        </p:nvSpPr>
        <p:spPr>
          <a:xfrm>
            <a:off x="9406867" y="2761372"/>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8" name="Ellipse 7">
            <a:extLst>
              <a:ext uri="{FF2B5EF4-FFF2-40B4-BE49-F238E27FC236}">
                <a16:creationId xmlns:a16="http://schemas.microsoft.com/office/drawing/2014/main" id="{F2B6E39F-3816-4FF8-BEBE-4943A4226B30}"/>
              </a:ext>
            </a:extLst>
          </p:cNvPr>
          <p:cNvSpPr/>
          <p:nvPr/>
        </p:nvSpPr>
        <p:spPr>
          <a:xfrm>
            <a:off x="10686527" y="284262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Ellipse 8">
            <a:extLst>
              <a:ext uri="{FF2B5EF4-FFF2-40B4-BE49-F238E27FC236}">
                <a16:creationId xmlns:a16="http://schemas.microsoft.com/office/drawing/2014/main" id="{5B3C191A-D376-45DF-82E2-D74CB882BEAA}"/>
              </a:ext>
            </a:extLst>
          </p:cNvPr>
          <p:cNvSpPr/>
          <p:nvPr/>
        </p:nvSpPr>
        <p:spPr>
          <a:xfrm>
            <a:off x="10727151" y="4500463"/>
            <a:ext cx="459558" cy="4367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0" name="Ellipse 9">
            <a:extLst>
              <a:ext uri="{FF2B5EF4-FFF2-40B4-BE49-F238E27FC236}">
                <a16:creationId xmlns:a16="http://schemas.microsoft.com/office/drawing/2014/main" id="{2DB195C9-EC2F-4150-AA8F-6CF53E49B1DE}"/>
              </a:ext>
            </a:extLst>
          </p:cNvPr>
          <p:cNvSpPr/>
          <p:nvPr/>
        </p:nvSpPr>
        <p:spPr>
          <a:xfrm>
            <a:off x="9417022" y="5944617"/>
            <a:ext cx="568738" cy="4550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Tree>
    <p:extLst>
      <p:ext uri="{BB962C8B-B14F-4D97-AF65-F5344CB8AC3E}">
        <p14:creationId xmlns:p14="http://schemas.microsoft.com/office/powerpoint/2010/main" val="2055012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Chamber dimension?</a:t>
            </a:r>
          </a:p>
          <a:p>
            <a:pPr marL="1095312" lvl="2" indent="-285636">
              <a:spcBef>
                <a:spcPts val="300"/>
              </a:spcBef>
              <a:buFont typeface="Arial" panose="020B0604020202020204" pitchFamily="34" charset="0"/>
              <a:buChar char="•"/>
            </a:pPr>
            <a:r>
              <a:rPr lang="en-US" noProof="0" dirty="0"/>
              <a:t>Chamber is composed of a cylindrical part and a conical part to link the cylindrical part to the throat</a:t>
            </a:r>
          </a:p>
          <a:p>
            <a:pPr marL="1095312" lvl="2" indent="-285636">
              <a:spcBef>
                <a:spcPts val="300"/>
              </a:spcBef>
              <a:buFont typeface="Arial" panose="020B0604020202020204" pitchFamily="34" charset="0"/>
              <a:buChar char="•"/>
            </a:pPr>
            <a:r>
              <a:rPr lang="en-US" noProof="0" dirty="0"/>
              <a:t>The cylindrical part diameter is defined with the following equation</a:t>
            </a:r>
          </a:p>
          <a:p>
            <a:pPr marL="823583" lvl="1" indent="-285636">
              <a:spcBef>
                <a:spcPts val="300"/>
              </a:spcBef>
              <a:buFont typeface="Arial" panose="020B0604020202020204" pitchFamily="34" charset="0"/>
              <a:buChar char="•"/>
            </a:pPr>
            <a:endParaRPr lang="en-US" noProof="0" dirty="0"/>
          </a:p>
          <a:p>
            <a:pPr marL="823583" lvl="1" indent="-285636">
              <a:spcBef>
                <a:spcPts val="300"/>
              </a:spcBef>
              <a:buFont typeface="Arial" panose="020B0604020202020204" pitchFamily="34" charset="0"/>
              <a:buChar char="•"/>
            </a:pPr>
            <a:endParaRPr lang="en-US" noProof="0" dirty="0"/>
          </a:p>
          <a:p>
            <a:pPr marL="823583" lvl="1"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Current baseline contraction angle is 20° (initial assumption for small thruster)</a:t>
            </a:r>
          </a:p>
          <a:p>
            <a:pPr marL="1095312" lvl="2" indent="-285636">
              <a:spcBef>
                <a:spcPts val="300"/>
              </a:spcBef>
              <a:buFont typeface="Arial" panose="020B0604020202020204" pitchFamily="34" charset="0"/>
              <a:buChar char="•"/>
            </a:pPr>
            <a:r>
              <a:rPr lang="en-US" noProof="0" dirty="0"/>
              <a:t>Length of the conical part </a:t>
            </a:r>
            <a:r>
              <a:rPr lang="en-US" noProof="0" dirty="0" err="1"/>
              <a:t>L_con</a:t>
            </a:r>
            <a:r>
              <a:rPr lang="en-US" noProof="0" dirty="0"/>
              <a:t> is defined as follows</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68</a:t>
            </a:fld>
            <a:endParaRPr lang="en-US" noProof="0" dirty="0"/>
          </a:p>
        </p:txBody>
      </p:sp>
      <p:pic>
        <p:nvPicPr>
          <p:cNvPr id="7" name="Grafik 6">
            <a:extLst>
              <a:ext uri="{FF2B5EF4-FFF2-40B4-BE49-F238E27FC236}">
                <a16:creationId xmlns:a16="http://schemas.microsoft.com/office/drawing/2014/main" id="{0A7999F2-96ED-43EE-8B4C-3C635BF42CD1}"/>
              </a:ext>
            </a:extLst>
          </p:cNvPr>
          <p:cNvPicPr>
            <a:picLocks noChangeAspect="1"/>
          </p:cNvPicPr>
          <p:nvPr/>
        </p:nvPicPr>
        <p:blipFill>
          <a:blip r:embed="rId2"/>
          <a:stretch>
            <a:fillRect/>
          </a:stretch>
        </p:blipFill>
        <p:spPr>
          <a:xfrm>
            <a:off x="5205761" y="3029132"/>
            <a:ext cx="1780479" cy="723617"/>
          </a:xfrm>
          <a:prstGeom prst="rect">
            <a:avLst/>
          </a:prstGeom>
        </p:spPr>
      </p:pic>
      <p:pic>
        <p:nvPicPr>
          <p:cNvPr id="8" name="Grafik 7">
            <a:extLst>
              <a:ext uri="{FF2B5EF4-FFF2-40B4-BE49-F238E27FC236}">
                <a16:creationId xmlns:a16="http://schemas.microsoft.com/office/drawing/2014/main" id="{2FB35605-07C6-45F7-8CF9-3D79E6845953}"/>
              </a:ext>
            </a:extLst>
          </p:cNvPr>
          <p:cNvPicPr>
            <a:picLocks noChangeAspect="1"/>
          </p:cNvPicPr>
          <p:nvPr/>
        </p:nvPicPr>
        <p:blipFill>
          <a:blip r:embed="rId3"/>
          <a:stretch>
            <a:fillRect/>
          </a:stretch>
        </p:blipFill>
        <p:spPr>
          <a:xfrm>
            <a:off x="4796345" y="4549387"/>
            <a:ext cx="2599309" cy="818830"/>
          </a:xfrm>
          <a:prstGeom prst="rect">
            <a:avLst/>
          </a:prstGeom>
        </p:spPr>
      </p:pic>
    </p:spTree>
    <p:extLst>
      <p:ext uri="{BB962C8B-B14F-4D97-AF65-F5344CB8AC3E}">
        <p14:creationId xmlns:p14="http://schemas.microsoft.com/office/powerpoint/2010/main" val="1737463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Chamber dimension?</a:t>
            </a:r>
          </a:p>
          <a:p>
            <a:pPr marL="1095312" lvl="2" indent="-285636">
              <a:spcBef>
                <a:spcPts val="300"/>
              </a:spcBef>
              <a:buFont typeface="Arial" panose="020B0604020202020204" pitchFamily="34" charset="0"/>
              <a:buChar char="•"/>
            </a:pPr>
            <a:r>
              <a:rPr lang="en-US" noProof="0" dirty="0"/>
              <a:t>Characteristic length L* / combustion efficiency</a:t>
            </a:r>
          </a:p>
          <a:p>
            <a:pPr marL="1095312" lvl="2" indent="-285636">
              <a:spcBef>
                <a:spcPts val="300"/>
              </a:spcBef>
              <a:buFont typeface="Arial" panose="020B0604020202020204" pitchFamily="34" charset="0"/>
              <a:buChar char="•"/>
            </a:pPr>
            <a:r>
              <a:rPr lang="en-US" noProof="0" dirty="0"/>
              <a:t>Longer combustion chamber results in higher combustion efficiency (i.e. higher performance)</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69</a:t>
            </a:fld>
            <a:endParaRPr lang="en-US" noProof="0" dirty="0"/>
          </a:p>
        </p:txBody>
      </p:sp>
      <p:pic>
        <p:nvPicPr>
          <p:cNvPr id="7" name="Grafik 6">
            <a:extLst>
              <a:ext uri="{FF2B5EF4-FFF2-40B4-BE49-F238E27FC236}">
                <a16:creationId xmlns:a16="http://schemas.microsoft.com/office/drawing/2014/main" id="{AB876C31-A10E-430B-A4C7-EF16013E98AD}"/>
              </a:ext>
            </a:extLst>
          </p:cNvPr>
          <p:cNvPicPr>
            <a:picLocks noChangeAspect="1"/>
          </p:cNvPicPr>
          <p:nvPr/>
        </p:nvPicPr>
        <p:blipFill>
          <a:blip r:embed="rId2"/>
          <a:stretch>
            <a:fillRect/>
          </a:stretch>
        </p:blipFill>
        <p:spPr>
          <a:xfrm>
            <a:off x="3074581" y="2888863"/>
            <a:ext cx="6042839" cy="3307376"/>
          </a:xfrm>
          <a:prstGeom prst="rect">
            <a:avLst/>
          </a:prstGeom>
        </p:spPr>
      </p:pic>
    </p:spTree>
    <p:extLst>
      <p:ext uri="{BB962C8B-B14F-4D97-AF65-F5344CB8AC3E}">
        <p14:creationId xmlns:p14="http://schemas.microsoft.com/office/powerpoint/2010/main" val="17757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A2BFB-9150-F33B-EB13-3003B573FCA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D36E4C6-5B98-A5A0-741E-3400FD36832D}"/>
              </a:ext>
            </a:extLst>
          </p:cNvPr>
          <p:cNvSpPr>
            <a:spLocks noGrp="1"/>
          </p:cNvSpPr>
          <p:nvPr>
            <p:ph idx="1"/>
          </p:nvPr>
        </p:nvSpPr>
        <p:spPr/>
        <p:txBody>
          <a:bodyPr>
            <a:noAutofit/>
          </a:bodyPr>
          <a:lstStyle/>
          <a:p>
            <a:pPr marL="91440" indent="0">
              <a:buNone/>
            </a:pPr>
            <a:r>
              <a:rPr lang="en-US" noProof="0" dirty="0">
                <a:solidFill>
                  <a:schemeClr val="tx1"/>
                </a:solidFill>
              </a:rPr>
              <a:t>Objective: To analyze performance need</a:t>
            </a:r>
            <a:endParaRPr lang="en-US" noProof="0" dirty="0"/>
          </a:p>
          <a:p>
            <a:r>
              <a:rPr lang="en-US" noProof="0" dirty="0"/>
              <a:t>The Space Shuttle – Fly me to the moon?</a:t>
            </a:r>
            <a:endParaRPr lang="en-US" sz="2000" noProof="0" dirty="0"/>
          </a:p>
          <a:p>
            <a:pPr lvl="1"/>
            <a:r>
              <a:rPr lang="en-US" sz="2000" noProof="0" dirty="0"/>
              <a:t>Does the Space Shuttle have the payload capacity to carry enough extra fuel for this one-way trip? </a:t>
            </a:r>
            <a:br>
              <a:rPr lang="en-US" sz="2000" noProof="0" dirty="0"/>
            </a:br>
            <a:br>
              <a:rPr lang="en-US" sz="2000" noProof="0" dirty="0"/>
            </a:br>
            <a:endParaRPr lang="en-US" sz="2000" noProof="0" dirty="0"/>
          </a:p>
        </p:txBody>
      </p:sp>
      <p:sp>
        <p:nvSpPr>
          <p:cNvPr id="3" name="Titre 2">
            <a:extLst>
              <a:ext uri="{FF2B5EF4-FFF2-40B4-BE49-F238E27FC236}">
                <a16:creationId xmlns:a16="http://schemas.microsoft.com/office/drawing/2014/main" id="{59AE0A6E-04D5-118E-89FC-1FD4C02DAA86}"/>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Spacecraft can reach Moon?</a:t>
            </a:r>
          </a:p>
        </p:txBody>
      </p:sp>
      <p:sp>
        <p:nvSpPr>
          <p:cNvPr id="6" name="Espace réservé du numéro de diapositive 5">
            <a:extLst>
              <a:ext uri="{FF2B5EF4-FFF2-40B4-BE49-F238E27FC236}">
                <a16:creationId xmlns:a16="http://schemas.microsoft.com/office/drawing/2014/main" id="{16C3CDBE-CF05-FE9F-D8DD-F81B6E50C1F5}"/>
              </a:ext>
            </a:extLst>
          </p:cNvPr>
          <p:cNvSpPr>
            <a:spLocks noGrp="1"/>
          </p:cNvSpPr>
          <p:nvPr>
            <p:ph type="sldNum" sz="quarter" idx="12"/>
          </p:nvPr>
        </p:nvSpPr>
        <p:spPr/>
        <p:txBody>
          <a:bodyPr/>
          <a:lstStyle/>
          <a:p>
            <a:fld id="{E1E1CD7C-2161-7D43-862E-CE4C333CD873}" type="slidenum">
              <a:rPr lang="en-US" noProof="0" smtClean="0"/>
              <a:pPr/>
              <a:t>7</a:t>
            </a:fld>
            <a:endParaRPr lang="en-US" noProof="0" dirty="0"/>
          </a:p>
        </p:txBody>
      </p:sp>
      <p:sp>
        <p:nvSpPr>
          <p:cNvPr id="7" name="Google Shape;119;p5">
            <a:extLst>
              <a:ext uri="{FF2B5EF4-FFF2-40B4-BE49-F238E27FC236}">
                <a16:creationId xmlns:a16="http://schemas.microsoft.com/office/drawing/2014/main" id="{FD35709D-E376-49F8-FAA1-F0FF8FA88A26}"/>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FA4BCAA2-7308-DF98-9075-150F81D1EFB3}"/>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
        <p:nvSpPr>
          <p:cNvPr id="4" name="Textfeld 3">
            <a:extLst>
              <a:ext uri="{FF2B5EF4-FFF2-40B4-BE49-F238E27FC236}">
                <a16:creationId xmlns:a16="http://schemas.microsoft.com/office/drawing/2014/main" id="{9F499EF9-13D9-43EE-A967-7419DD0E0284}"/>
              </a:ext>
            </a:extLst>
          </p:cNvPr>
          <p:cNvSpPr txBox="1"/>
          <p:nvPr/>
        </p:nvSpPr>
        <p:spPr>
          <a:xfrm>
            <a:off x="278542" y="4104640"/>
            <a:ext cx="11634916" cy="707886"/>
          </a:xfrm>
          <a:prstGeom prst="rect">
            <a:avLst/>
          </a:prstGeom>
          <a:noFill/>
        </p:spPr>
        <p:txBody>
          <a:bodyPr wrap="none" rtlCol="0">
            <a:spAutoFit/>
          </a:bodyPr>
          <a:lstStyle/>
          <a:p>
            <a:pPr algn="ctr"/>
            <a:r>
              <a:rPr lang="en-US" sz="2000" noProof="0" dirty="0"/>
              <a:t>The maximum cargo mass is </a:t>
            </a:r>
            <a:r>
              <a:rPr lang="en-US" sz="2000" noProof="0" dirty="0">
                <a:solidFill>
                  <a:srgbClr val="FF0000"/>
                </a:solidFill>
              </a:rPr>
              <a:t>28,000 kg</a:t>
            </a:r>
            <a:r>
              <a:rPr lang="en-US" sz="2000" noProof="0" dirty="0"/>
              <a:t>, the OMS fuel would require </a:t>
            </a:r>
            <a:r>
              <a:rPr lang="en-US" sz="2000" noProof="0" dirty="0">
                <a:solidFill>
                  <a:srgbClr val="FF0000"/>
                </a:solidFill>
              </a:rPr>
              <a:t>18,818 / 28,000 = </a:t>
            </a:r>
            <a:r>
              <a:rPr lang="en-US" sz="2000" dirty="0">
                <a:solidFill>
                  <a:srgbClr val="FF0000"/>
                </a:solidFill>
              </a:rPr>
              <a:t>0.67</a:t>
            </a:r>
            <a:r>
              <a:rPr lang="en-US" sz="2000" noProof="0" dirty="0">
                <a:solidFill>
                  <a:srgbClr val="FF0000"/>
                </a:solidFill>
              </a:rPr>
              <a:t> times</a:t>
            </a:r>
            <a:r>
              <a:rPr lang="en-US" sz="2000" noProof="0" dirty="0"/>
              <a:t> </a:t>
            </a:r>
            <a:br>
              <a:rPr lang="en-US" sz="2000" noProof="0" dirty="0"/>
            </a:br>
            <a:r>
              <a:rPr lang="en-US" sz="2000" noProof="0" dirty="0"/>
              <a:t>the maximum load of the Space Shuttle cargo bay</a:t>
            </a:r>
            <a:r>
              <a:rPr lang="en-US" sz="2000" dirty="0"/>
              <a:t>, i.e. </a:t>
            </a:r>
            <a:r>
              <a:rPr lang="en-US" sz="2000" noProof="0" dirty="0">
                <a:solidFill>
                  <a:srgbClr val="FF0000"/>
                </a:solidFill>
              </a:rPr>
              <a:t>67 % of the payload capability.</a:t>
            </a:r>
            <a:endParaRPr lang="en-US" sz="2000" noProof="0" dirty="0"/>
          </a:p>
        </p:txBody>
      </p:sp>
    </p:spTree>
    <p:extLst>
      <p:ext uri="{BB962C8B-B14F-4D97-AF65-F5344CB8AC3E}">
        <p14:creationId xmlns:p14="http://schemas.microsoft.com/office/powerpoint/2010/main" val="312052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Chamber dimension?</a:t>
            </a:r>
          </a:p>
          <a:p>
            <a:pPr marL="1095312" lvl="2" indent="-285636">
              <a:spcBef>
                <a:spcPts val="300"/>
              </a:spcBef>
              <a:buFont typeface="Arial" panose="020B0604020202020204" pitchFamily="34" charset="0"/>
              <a:buChar char="•"/>
            </a:pPr>
            <a:r>
              <a:rPr lang="en-US" noProof="0" dirty="0"/>
              <a:t>Contraction ratio</a:t>
            </a:r>
          </a:p>
          <a:p>
            <a:pPr marL="1095312" lvl="2" indent="-285636">
              <a:spcBef>
                <a:spcPts val="300"/>
              </a:spcBef>
              <a:buFont typeface="Arial" panose="020B0604020202020204" pitchFamily="34" charset="0"/>
              <a:buChar char="•"/>
            </a:pPr>
            <a:r>
              <a:rPr lang="en-US" noProof="0" dirty="0"/>
              <a:t>For constant L*, high contraction ratio results in shorter combustion </a:t>
            </a:r>
            <a:br>
              <a:rPr lang="en-US" noProof="0" dirty="0"/>
            </a:br>
            <a:r>
              <a:rPr lang="en-US" noProof="0" dirty="0"/>
              <a:t>chamber length</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70</a:t>
            </a:fld>
            <a:endParaRPr lang="en-US" noProof="0" dirty="0"/>
          </a:p>
        </p:txBody>
      </p:sp>
      <p:pic>
        <p:nvPicPr>
          <p:cNvPr id="7" name="Grafik 6">
            <a:extLst>
              <a:ext uri="{FF2B5EF4-FFF2-40B4-BE49-F238E27FC236}">
                <a16:creationId xmlns:a16="http://schemas.microsoft.com/office/drawing/2014/main" id="{AE3FF930-7FB6-4370-9F92-3F9D17E3E929}"/>
              </a:ext>
            </a:extLst>
          </p:cNvPr>
          <p:cNvPicPr>
            <a:picLocks noChangeAspect="1"/>
          </p:cNvPicPr>
          <p:nvPr/>
        </p:nvPicPr>
        <p:blipFill>
          <a:blip r:embed="rId2"/>
          <a:stretch>
            <a:fillRect/>
          </a:stretch>
        </p:blipFill>
        <p:spPr>
          <a:xfrm>
            <a:off x="8709327" y="1341"/>
            <a:ext cx="3182540" cy="6855321"/>
          </a:xfrm>
          <a:prstGeom prst="rect">
            <a:avLst/>
          </a:prstGeom>
        </p:spPr>
      </p:pic>
    </p:spTree>
    <p:extLst>
      <p:ext uri="{BB962C8B-B14F-4D97-AF65-F5344CB8AC3E}">
        <p14:creationId xmlns:p14="http://schemas.microsoft.com/office/powerpoint/2010/main" val="181120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Chamber dimension?</a:t>
                </a:r>
              </a:p>
              <a:p>
                <a:pPr marL="1095312" lvl="2" indent="-285636">
                  <a:spcBef>
                    <a:spcPts val="300"/>
                  </a:spcBef>
                  <a:buFont typeface="Arial" panose="020B0604020202020204" pitchFamily="34" charset="0"/>
                  <a:buChar char="•"/>
                </a:pPr>
                <a:r>
                  <a:rPr lang="en-US" noProof="0" dirty="0"/>
                  <a:t>Contraction ratio</a:t>
                </a:r>
              </a:p>
              <a:p>
                <a:pPr marL="1095312" lvl="2" indent="-285636">
                  <a:spcBef>
                    <a:spcPts val="300"/>
                  </a:spcBef>
                  <a:buFont typeface="Arial" panose="020B0604020202020204" pitchFamily="34" charset="0"/>
                  <a:buChar char="•"/>
                </a:pPr>
                <a:r>
                  <a:rPr lang="en-US" sz="1799" noProof="0" dirty="0"/>
                  <a:t>We choose 8</a:t>
                </a:r>
              </a:p>
              <a:p>
                <a:pPr marL="571271" lvl="1" indent="0" algn="ctr">
                  <a:buNone/>
                </a:pPr>
                <a14:m>
                  <m:oMathPara xmlns:m="http://schemas.openxmlformats.org/officeDocument/2006/math">
                    <m:oMathParaPr>
                      <m:jc m:val="centerGroup"/>
                    </m:oMathParaPr>
                    <m:oMath xmlns:m="http://schemas.openxmlformats.org/officeDocument/2006/math">
                      <m:r>
                        <a:rPr lang="en-US" sz="1799" i="1" noProof="0">
                          <a:latin typeface="Cambria Math" panose="02040503050406030204" pitchFamily="18" charset="0"/>
                          <a:ea typeface="Cambria Math" panose="02040503050406030204" pitchFamily="18" charset="0"/>
                        </a:rPr>
                        <m:t>8=</m:t>
                      </m:r>
                      <m:f>
                        <m:fPr>
                          <m:ctrlPr>
                            <a:rPr lang="en-US" sz="1799" i="1" noProof="0">
                              <a:latin typeface="Cambria Math" panose="02040503050406030204" pitchFamily="18" charset="0"/>
                              <a:ea typeface="Cambria Math" panose="02040503050406030204" pitchFamily="18" charset="0"/>
                            </a:rPr>
                          </m:ctrlPr>
                        </m:fPr>
                        <m:num>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𝐴</m:t>
                              </m:r>
                            </m:e>
                            <m:sub>
                              <m:r>
                                <a:rPr lang="en-US" sz="1799" i="1" noProof="0">
                                  <a:latin typeface="Cambria Math" panose="02040503050406030204" pitchFamily="18" charset="0"/>
                                  <a:ea typeface="Cambria Math" panose="02040503050406030204" pitchFamily="18" charset="0"/>
                                </a:rPr>
                                <m:t>𝑐h𝑎𝑚𝑏𝑒𝑟</m:t>
                              </m:r>
                            </m:sub>
                          </m:sSub>
                        </m:num>
                        <m:den>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𝐴</m:t>
                              </m:r>
                            </m:e>
                            <m:sub>
                              <m:r>
                                <a:rPr lang="en-US" sz="1799" i="1" noProof="0">
                                  <a:latin typeface="Cambria Math" panose="02040503050406030204" pitchFamily="18" charset="0"/>
                                  <a:ea typeface="Cambria Math" panose="02040503050406030204" pitchFamily="18" charset="0"/>
                                </a:rPr>
                                <m:t>𝑡</m:t>
                              </m:r>
                            </m:sub>
                          </m:sSub>
                        </m:den>
                      </m:f>
                    </m:oMath>
                  </m:oMathPara>
                </a14:m>
                <a:endParaRPr lang="en-US" sz="1799" noProof="0" dirty="0"/>
              </a:p>
              <a:p>
                <a:pPr marL="571271" lvl="1" indent="0" algn="ctr">
                  <a:buNone/>
                </a:pPr>
                <a14:m>
                  <m:oMathPara xmlns:m="http://schemas.openxmlformats.org/officeDocument/2006/math">
                    <m:oMathParaPr>
                      <m:jc m:val="centerGroup"/>
                    </m:oMathParaPr>
                    <m:oMath xmlns:m="http://schemas.openxmlformats.org/officeDocument/2006/math">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𝑑</m:t>
                          </m:r>
                        </m:e>
                        <m:sub>
                          <m:r>
                            <a:rPr lang="en-US" sz="1799" i="1" noProof="0">
                              <a:latin typeface="Cambria Math" panose="02040503050406030204" pitchFamily="18" charset="0"/>
                              <a:ea typeface="Cambria Math" panose="02040503050406030204" pitchFamily="18" charset="0"/>
                            </a:rPr>
                            <m:t>𝑐h𝑎𝑚𝑏𝑒𝑟</m:t>
                          </m:r>
                        </m:sub>
                      </m:sSub>
                      <m:r>
                        <a:rPr lang="en-US" sz="1799" i="1" noProof="0">
                          <a:latin typeface="Cambria Math" panose="02040503050406030204" pitchFamily="18" charset="0"/>
                          <a:ea typeface="Cambria Math" panose="02040503050406030204" pitchFamily="18" charset="0"/>
                        </a:rPr>
                        <m:t>=33,1 </m:t>
                      </m:r>
                      <m:r>
                        <a:rPr lang="en-US" sz="1799" i="1" noProof="0">
                          <a:latin typeface="Cambria Math" panose="02040503050406030204" pitchFamily="18" charset="0"/>
                          <a:ea typeface="Cambria Math" panose="02040503050406030204" pitchFamily="18" charset="0"/>
                        </a:rPr>
                        <m:t>𝑚𝑚</m:t>
                      </m:r>
                    </m:oMath>
                  </m:oMathPara>
                </a14:m>
                <a:endParaRPr lang="en-US" sz="1799" noProof="0" dirty="0"/>
              </a:p>
              <a:p>
                <a:pPr marL="571271" lvl="1" indent="0" algn="ctr">
                  <a:buNone/>
                </a:pPr>
                <a14:m>
                  <m:oMathPara xmlns:m="http://schemas.openxmlformats.org/officeDocument/2006/math">
                    <m:oMathParaPr>
                      <m:jc m:val="centerGroup"/>
                    </m:oMathParaPr>
                    <m:oMath xmlns:m="http://schemas.openxmlformats.org/officeDocument/2006/math">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𝐿</m:t>
                          </m:r>
                        </m:e>
                        <m:sub>
                          <m:r>
                            <a:rPr lang="en-US" sz="1799" i="1" noProof="0">
                              <a:latin typeface="Cambria Math" panose="02040503050406030204" pitchFamily="18" charset="0"/>
                              <a:ea typeface="Cambria Math" panose="02040503050406030204" pitchFamily="18" charset="0"/>
                            </a:rPr>
                            <m:t>𝑐𝑜𝑛</m:t>
                          </m:r>
                        </m:sub>
                      </m:sSub>
                      <m:r>
                        <a:rPr lang="en-US" sz="1799" i="1" noProof="0">
                          <a:latin typeface="Cambria Math" panose="02040503050406030204" pitchFamily="18" charset="0"/>
                          <a:ea typeface="Cambria Math" panose="02040503050406030204" pitchFamily="18" charset="0"/>
                        </a:rPr>
                        <m:t>=29,4 </m:t>
                      </m:r>
                      <m:r>
                        <a:rPr lang="en-US" sz="1799" i="1" noProof="0">
                          <a:latin typeface="Cambria Math" panose="02040503050406030204" pitchFamily="18" charset="0"/>
                          <a:ea typeface="Cambria Math" panose="02040503050406030204" pitchFamily="18" charset="0"/>
                        </a:rPr>
                        <m:t>𝑚𝑚</m:t>
                      </m:r>
                    </m:oMath>
                  </m:oMathPara>
                </a14:m>
                <a:endParaRPr lang="en-US" sz="1799" noProof="0" dirty="0"/>
              </a:p>
              <a:p>
                <a:pPr marL="0" indent="0">
                  <a:buNone/>
                </a:pPr>
                <a:endParaRPr lang="en-US" noProof="0" dirty="0"/>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71</a:t>
            </a:fld>
            <a:endParaRPr lang="en-US" noProof="0" dirty="0"/>
          </a:p>
        </p:txBody>
      </p:sp>
      <p:pic>
        <p:nvPicPr>
          <p:cNvPr id="7" name="Grafik 6">
            <a:extLst>
              <a:ext uri="{FF2B5EF4-FFF2-40B4-BE49-F238E27FC236}">
                <a16:creationId xmlns:a16="http://schemas.microsoft.com/office/drawing/2014/main" id="{04249135-BA61-4274-BACC-956ADCE9474B}"/>
              </a:ext>
            </a:extLst>
          </p:cNvPr>
          <p:cNvPicPr>
            <a:picLocks noChangeAspect="1"/>
          </p:cNvPicPr>
          <p:nvPr/>
        </p:nvPicPr>
        <p:blipFill>
          <a:blip r:embed="rId3"/>
          <a:stretch>
            <a:fillRect/>
          </a:stretch>
        </p:blipFill>
        <p:spPr>
          <a:xfrm>
            <a:off x="7671456" y="1171418"/>
            <a:ext cx="3998937" cy="5303353"/>
          </a:xfrm>
          <a:prstGeom prst="rect">
            <a:avLst/>
          </a:prstGeom>
        </p:spPr>
      </p:pic>
      <p:sp>
        <p:nvSpPr>
          <p:cNvPr id="8" name="Ellipse 7">
            <a:extLst>
              <a:ext uri="{FF2B5EF4-FFF2-40B4-BE49-F238E27FC236}">
                <a16:creationId xmlns:a16="http://schemas.microsoft.com/office/drawing/2014/main" id="{0162FE18-0BE5-40FB-9814-360B79861710}"/>
              </a:ext>
            </a:extLst>
          </p:cNvPr>
          <p:cNvSpPr/>
          <p:nvPr/>
        </p:nvSpPr>
        <p:spPr>
          <a:xfrm>
            <a:off x="9406867" y="2761372"/>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Ellipse 8">
            <a:extLst>
              <a:ext uri="{FF2B5EF4-FFF2-40B4-BE49-F238E27FC236}">
                <a16:creationId xmlns:a16="http://schemas.microsoft.com/office/drawing/2014/main" id="{7D175257-0483-4DD8-BD71-7A1EE659A3AB}"/>
              </a:ext>
            </a:extLst>
          </p:cNvPr>
          <p:cNvSpPr/>
          <p:nvPr/>
        </p:nvSpPr>
        <p:spPr>
          <a:xfrm>
            <a:off x="10686527" y="284262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0" name="Ellipse 9">
            <a:extLst>
              <a:ext uri="{FF2B5EF4-FFF2-40B4-BE49-F238E27FC236}">
                <a16:creationId xmlns:a16="http://schemas.microsoft.com/office/drawing/2014/main" id="{A87921B3-C4F5-462C-809A-C3D4E56075E0}"/>
              </a:ext>
            </a:extLst>
          </p:cNvPr>
          <p:cNvSpPr/>
          <p:nvPr/>
        </p:nvSpPr>
        <p:spPr>
          <a:xfrm>
            <a:off x="10727151" y="4500463"/>
            <a:ext cx="459558" cy="4367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1" name="Ellipse 10">
            <a:extLst>
              <a:ext uri="{FF2B5EF4-FFF2-40B4-BE49-F238E27FC236}">
                <a16:creationId xmlns:a16="http://schemas.microsoft.com/office/drawing/2014/main" id="{667B6093-A483-447C-AA42-21A13BF08489}"/>
              </a:ext>
            </a:extLst>
          </p:cNvPr>
          <p:cNvSpPr/>
          <p:nvPr/>
        </p:nvSpPr>
        <p:spPr>
          <a:xfrm>
            <a:off x="9417022" y="5944617"/>
            <a:ext cx="568738" cy="4550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2" name="Ellipse 11">
            <a:extLst>
              <a:ext uri="{FF2B5EF4-FFF2-40B4-BE49-F238E27FC236}">
                <a16:creationId xmlns:a16="http://schemas.microsoft.com/office/drawing/2014/main" id="{B972B114-0155-4343-AB72-604176FB0C32}"/>
              </a:ext>
            </a:extLst>
          </p:cNvPr>
          <p:cNvSpPr/>
          <p:nvPr/>
        </p:nvSpPr>
        <p:spPr>
          <a:xfrm>
            <a:off x="9366243" y="1131494"/>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3" name="Ellipse 12">
            <a:extLst>
              <a:ext uri="{FF2B5EF4-FFF2-40B4-BE49-F238E27FC236}">
                <a16:creationId xmlns:a16="http://schemas.microsoft.com/office/drawing/2014/main" id="{65B14759-B5A6-4CEB-A9E1-089A03D2F267}"/>
              </a:ext>
            </a:extLst>
          </p:cNvPr>
          <p:cNvSpPr/>
          <p:nvPr/>
        </p:nvSpPr>
        <p:spPr>
          <a:xfrm>
            <a:off x="9976451" y="2487159"/>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Tree>
    <p:extLst>
      <p:ext uri="{BB962C8B-B14F-4D97-AF65-F5344CB8AC3E}">
        <p14:creationId xmlns:p14="http://schemas.microsoft.com/office/powerpoint/2010/main" val="1201346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C71719D-164C-4034-B446-D8A10EEF602C}"/>
              </a:ext>
            </a:extLst>
          </p:cNvPr>
          <p:cNvPicPr>
            <a:picLocks noChangeAspect="1"/>
          </p:cNvPicPr>
          <p:nvPr/>
        </p:nvPicPr>
        <p:blipFill>
          <a:blip r:embed="rId2"/>
          <a:stretch>
            <a:fillRect/>
          </a:stretch>
        </p:blipFill>
        <p:spPr>
          <a:xfrm>
            <a:off x="7671456" y="1171418"/>
            <a:ext cx="3998937" cy="5303353"/>
          </a:xfrm>
          <a:prstGeom prst="rect">
            <a:avLst/>
          </a:prstGeom>
        </p:spPr>
      </p:pic>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Chamber dimension?</a:t>
                </a:r>
              </a:p>
              <a:p>
                <a:pPr marL="1095312" lvl="2" indent="-285636">
                  <a:spcBef>
                    <a:spcPts val="300"/>
                  </a:spcBef>
                  <a:buFont typeface="Arial" panose="020B0604020202020204" pitchFamily="34" charset="0"/>
                  <a:buChar char="•"/>
                </a:pPr>
                <a:r>
                  <a:rPr lang="en-US" sz="1799" noProof="0" dirty="0">
                    <a:latin typeface="Arial" panose="020B0604020202020204" pitchFamily="34" charset="0"/>
                  </a:rPr>
                  <a:t>Characteristic length</a:t>
                </a:r>
              </a:p>
              <a:p>
                <a:pPr marL="1095312" lvl="2" indent="-285636">
                  <a:spcBef>
                    <a:spcPts val="300"/>
                  </a:spcBef>
                  <a:buFont typeface="Arial" panose="020B0604020202020204" pitchFamily="34" charset="0"/>
                  <a:buChar char="•"/>
                </a:pPr>
                <a:r>
                  <a:rPr lang="en-US" noProof="0" dirty="0"/>
                  <a:t>We choose L* = 0.8 m</a:t>
                </a:r>
              </a:p>
              <a:p>
                <a:pPr marL="1095312" lvl="2" indent="-285636">
                  <a:spcBef>
                    <a:spcPts val="300"/>
                  </a:spcBef>
                  <a:buFont typeface="Arial" panose="020B0604020202020204" pitchFamily="34" charset="0"/>
                  <a:buChar char="•"/>
                </a:pPr>
                <a:r>
                  <a:rPr lang="en-US" noProof="0" dirty="0">
                    <a:solidFill>
                      <a:schemeClr val="tx1"/>
                    </a:solidFill>
                  </a:rPr>
                  <a:t>Combustion chamber cylindrical part length:</a:t>
                </a:r>
                <a:br>
                  <a:rPr lang="en-US" noProof="0" dirty="0">
                    <a:solidFill>
                      <a:schemeClr val="tx1"/>
                    </a:solidFill>
                  </a:rPr>
                </a:br>
                <a:endParaRPr lang="en-US" noProof="0" dirty="0">
                  <a:solidFill>
                    <a:schemeClr val="tx1"/>
                  </a:solidFill>
                </a:endParaRPr>
              </a:p>
              <a:p>
                <a:pPr marL="571271" lvl="1" indent="0" algn="ctr">
                  <a:buNone/>
                </a:pPr>
                <a14:m>
                  <m:oMathPara xmlns:m="http://schemas.openxmlformats.org/officeDocument/2006/math">
                    <m:oMathParaPr>
                      <m:jc m:val="centerGroup"/>
                    </m:oMathParaPr>
                    <m:oMath xmlns:m="http://schemas.openxmlformats.org/officeDocument/2006/math">
                      <m:r>
                        <a:rPr lang="en-US" sz="1799" i="1" noProof="0">
                          <a:latin typeface="Cambria Math" panose="02040503050406030204" pitchFamily="18" charset="0"/>
                          <a:ea typeface="Cambria Math" panose="02040503050406030204" pitchFamily="18" charset="0"/>
                        </a:rPr>
                        <m:t>8=</m:t>
                      </m:r>
                      <m:f>
                        <m:fPr>
                          <m:ctrlPr>
                            <a:rPr lang="en-US" sz="1799" i="1" noProof="0">
                              <a:latin typeface="Cambria Math" panose="02040503050406030204" pitchFamily="18" charset="0"/>
                              <a:ea typeface="Cambria Math" panose="02040503050406030204" pitchFamily="18" charset="0"/>
                            </a:rPr>
                          </m:ctrlPr>
                        </m:fPr>
                        <m:num>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𝐴</m:t>
                              </m:r>
                            </m:e>
                            <m:sub>
                              <m:r>
                                <a:rPr lang="en-US" sz="1799" i="1" noProof="0">
                                  <a:latin typeface="Cambria Math" panose="02040503050406030204" pitchFamily="18" charset="0"/>
                                  <a:ea typeface="Cambria Math" panose="02040503050406030204" pitchFamily="18" charset="0"/>
                                </a:rPr>
                                <m:t>𝑐h𝑎𝑚𝑏𝑒𝑟</m:t>
                              </m:r>
                            </m:sub>
                          </m:sSub>
                        </m:num>
                        <m:den>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𝐴</m:t>
                              </m:r>
                            </m:e>
                            <m:sub>
                              <m:r>
                                <a:rPr lang="en-US" sz="1799" i="1" noProof="0">
                                  <a:latin typeface="Cambria Math" panose="02040503050406030204" pitchFamily="18" charset="0"/>
                                  <a:ea typeface="Cambria Math" panose="02040503050406030204" pitchFamily="18" charset="0"/>
                                </a:rPr>
                                <m:t>𝑡</m:t>
                              </m:r>
                            </m:sub>
                          </m:sSub>
                        </m:den>
                      </m:f>
                    </m:oMath>
                  </m:oMathPara>
                </a14:m>
                <a:endParaRPr lang="en-US" sz="1799" noProof="0" dirty="0"/>
              </a:p>
              <a:p>
                <a:pPr marL="571271" lvl="1" indent="0" algn="ctr">
                  <a:buNone/>
                </a:pPr>
                <a:endParaRPr lang="en-US" sz="1799" noProof="0" dirty="0"/>
              </a:p>
              <a:p>
                <a:pPr marL="571271" lvl="1" indent="0" algn="ctr">
                  <a:buNone/>
                </a:pPr>
                <a14:m>
                  <m:oMathPara xmlns:m="http://schemas.openxmlformats.org/officeDocument/2006/math">
                    <m:oMathParaPr>
                      <m:jc m:val="centerGroup"/>
                    </m:oMathParaPr>
                    <m:oMath xmlns:m="http://schemas.openxmlformats.org/officeDocument/2006/math">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𝐿</m:t>
                          </m:r>
                        </m:e>
                        <m:sub>
                          <m:r>
                            <a:rPr lang="en-US" sz="1799" i="1" noProof="0">
                              <a:latin typeface="Cambria Math" panose="02040503050406030204" pitchFamily="18" charset="0"/>
                              <a:ea typeface="Cambria Math" panose="02040503050406030204" pitchFamily="18" charset="0"/>
                            </a:rPr>
                            <m:t>𝑐𝑦𝑙</m:t>
                          </m:r>
                        </m:sub>
                      </m:sSub>
                      <m:r>
                        <a:rPr lang="en-US" sz="1799" i="1" noProof="0">
                          <a:latin typeface="Cambria Math" panose="02040503050406030204" pitchFamily="18" charset="0"/>
                          <a:ea typeface="Cambria Math" panose="02040503050406030204" pitchFamily="18" charset="0"/>
                        </a:rPr>
                        <m:t>=85,9 </m:t>
                      </m:r>
                      <m:r>
                        <a:rPr lang="en-US" sz="1799" i="1" noProof="0">
                          <a:latin typeface="Cambria Math" panose="02040503050406030204" pitchFamily="18" charset="0"/>
                          <a:ea typeface="Cambria Math" panose="02040503050406030204" pitchFamily="18" charset="0"/>
                        </a:rPr>
                        <m:t>𝑚𝑚</m:t>
                      </m:r>
                    </m:oMath>
                  </m:oMathPara>
                </a14:m>
                <a:endParaRPr lang="en-US" sz="1799" noProof="0" dirty="0"/>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72</a:t>
            </a:fld>
            <a:endParaRPr lang="en-US" noProof="0" dirty="0"/>
          </a:p>
        </p:txBody>
      </p:sp>
      <p:sp>
        <p:nvSpPr>
          <p:cNvPr id="8" name="Ellipse 7">
            <a:extLst>
              <a:ext uri="{FF2B5EF4-FFF2-40B4-BE49-F238E27FC236}">
                <a16:creationId xmlns:a16="http://schemas.microsoft.com/office/drawing/2014/main" id="{145E6BD7-722D-46B3-B30F-C25555E83524}"/>
              </a:ext>
            </a:extLst>
          </p:cNvPr>
          <p:cNvSpPr/>
          <p:nvPr/>
        </p:nvSpPr>
        <p:spPr>
          <a:xfrm>
            <a:off x="9406867" y="2761372"/>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Ellipse 8">
            <a:extLst>
              <a:ext uri="{FF2B5EF4-FFF2-40B4-BE49-F238E27FC236}">
                <a16:creationId xmlns:a16="http://schemas.microsoft.com/office/drawing/2014/main" id="{4A2D0602-78BD-425B-AACD-06723654C835}"/>
              </a:ext>
            </a:extLst>
          </p:cNvPr>
          <p:cNvSpPr/>
          <p:nvPr/>
        </p:nvSpPr>
        <p:spPr>
          <a:xfrm>
            <a:off x="10686527" y="284262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0" name="Ellipse 9">
            <a:extLst>
              <a:ext uri="{FF2B5EF4-FFF2-40B4-BE49-F238E27FC236}">
                <a16:creationId xmlns:a16="http://schemas.microsoft.com/office/drawing/2014/main" id="{BA697A4B-830D-4356-8AF9-541A3E202385}"/>
              </a:ext>
            </a:extLst>
          </p:cNvPr>
          <p:cNvSpPr/>
          <p:nvPr/>
        </p:nvSpPr>
        <p:spPr>
          <a:xfrm>
            <a:off x="10727151" y="4500463"/>
            <a:ext cx="459558" cy="4367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1" name="Ellipse 10">
            <a:extLst>
              <a:ext uri="{FF2B5EF4-FFF2-40B4-BE49-F238E27FC236}">
                <a16:creationId xmlns:a16="http://schemas.microsoft.com/office/drawing/2014/main" id="{59A82089-DC08-4435-A1FF-A1D5824F8073}"/>
              </a:ext>
            </a:extLst>
          </p:cNvPr>
          <p:cNvSpPr/>
          <p:nvPr/>
        </p:nvSpPr>
        <p:spPr>
          <a:xfrm>
            <a:off x="9417022" y="5944617"/>
            <a:ext cx="568738" cy="4550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2" name="Ellipse 11">
            <a:extLst>
              <a:ext uri="{FF2B5EF4-FFF2-40B4-BE49-F238E27FC236}">
                <a16:creationId xmlns:a16="http://schemas.microsoft.com/office/drawing/2014/main" id="{5C9CC265-78B1-45F0-B1A7-DE9EB45841DA}"/>
              </a:ext>
            </a:extLst>
          </p:cNvPr>
          <p:cNvSpPr/>
          <p:nvPr/>
        </p:nvSpPr>
        <p:spPr>
          <a:xfrm>
            <a:off x="9366243" y="1131494"/>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3" name="Ellipse 12">
            <a:extLst>
              <a:ext uri="{FF2B5EF4-FFF2-40B4-BE49-F238E27FC236}">
                <a16:creationId xmlns:a16="http://schemas.microsoft.com/office/drawing/2014/main" id="{EB26A1E8-0DE4-4406-B40B-007E209174F1}"/>
              </a:ext>
            </a:extLst>
          </p:cNvPr>
          <p:cNvSpPr/>
          <p:nvPr/>
        </p:nvSpPr>
        <p:spPr>
          <a:xfrm>
            <a:off x="9976451" y="2487159"/>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pic>
        <p:nvPicPr>
          <p:cNvPr id="14" name="Grafik 13">
            <a:extLst>
              <a:ext uri="{FF2B5EF4-FFF2-40B4-BE49-F238E27FC236}">
                <a16:creationId xmlns:a16="http://schemas.microsoft.com/office/drawing/2014/main" id="{00CC9F3F-91DA-4D42-9A7D-6803F1DAAD9C}"/>
              </a:ext>
            </a:extLst>
          </p:cNvPr>
          <p:cNvPicPr>
            <a:picLocks noChangeAspect="1"/>
          </p:cNvPicPr>
          <p:nvPr/>
        </p:nvPicPr>
        <p:blipFill>
          <a:blip r:embed="rId4"/>
          <a:stretch>
            <a:fillRect/>
          </a:stretch>
        </p:blipFill>
        <p:spPr>
          <a:xfrm>
            <a:off x="3429368" y="3182213"/>
            <a:ext cx="4141756" cy="828351"/>
          </a:xfrm>
          <a:prstGeom prst="rect">
            <a:avLst/>
          </a:prstGeom>
        </p:spPr>
      </p:pic>
      <p:sp>
        <p:nvSpPr>
          <p:cNvPr id="15" name="Ellipse 14">
            <a:extLst>
              <a:ext uri="{FF2B5EF4-FFF2-40B4-BE49-F238E27FC236}">
                <a16:creationId xmlns:a16="http://schemas.microsoft.com/office/drawing/2014/main" id="{5BD25DF4-A24F-48D7-A451-6660905B0EAB}"/>
              </a:ext>
            </a:extLst>
          </p:cNvPr>
          <p:cNvSpPr/>
          <p:nvPr/>
        </p:nvSpPr>
        <p:spPr>
          <a:xfrm>
            <a:off x="9966295" y="1796549"/>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Tree>
    <p:extLst>
      <p:ext uri="{BB962C8B-B14F-4D97-AF65-F5344CB8AC3E}">
        <p14:creationId xmlns:p14="http://schemas.microsoft.com/office/powerpoint/2010/main" val="189827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Chamber length?</a:t>
                </a:r>
              </a:p>
              <a:p>
                <a:pPr marL="571271" lvl="1" indent="0" algn="ctr">
                  <a:buNone/>
                </a:pPr>
                <a:endParaRPr lang="en-US" sz="1799" noProof="0" dirty="0"/>
              </a:p>
              <a:p>
                <a:pPr marL="1259971" lvl="1" indent="0" algn="ctr">
                  <a:buNone/>
                </a:pPr>
                <a14:m>
                  <m:oMathPara xmlns:m="http://schemas.openxmlformats.org/officeDocument/2006/math">
                    <m:oMathParaPr>
                      <m:jc m:val="centerGroup"/>
                    </m:oMathParaPr>
                    <m:oMath xmlns:m="http://schemas.openxmlformats.org/officeDocument/2006/math">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𝐿</m:t>
                          </m:r>
                        </m:e>
                        <m:sub>
                          <m:r>
                            <a:rPr lang="en-US" sz="1799" i="1" noProof="0">
                              <a:latin typeface="Cambria Math" panose="02040503050406030204" pitchFamily="18" charset="0"/>
                              <a:ea typeface="Cambria Math" panose="02040503050406030204" pitchFamily="18" charset="0"/>
                            </a:rPr>
                            <m:t>𝑐</m:t>
                          </m:r>
                          <m:r>
                            <a:rPr lang="en-US" sz="1799" i="1" noProof="0" smtClean="0">
                              <a:latin typeface="Cambria Math" panose="02040503050406030204" pitchFamily="18" charset="0"/>
                              <a:ea typeface="Cambria Math" panose="02040503050406030204" pitchFamily="18" charset="0"/>
                            </a:rPr>
                            <m:t>h</m:t>
                          </m:r>
                        </m:sub>
                      </m:sSub>
                      <m:r>
                        <a:rPr lang="en-US" sz="1799" i="1" noProof="0">
                          <a:latin typeface="Cambria Math" panose="02040503050406030204" pitchFamily="18" charset="0"/>
                          <a:ea typeface="Cambria Math" panose="02040503050406030204" pitchFamily="18" charset="0"/>
                        </a:rPr>
                        <m:t>=</m:t>
                      </m:r>
                      <m:r>
                        <a:rPr lang="en-US" sz="1799" i="1" noProof="0" smtClean="0">
                          <a:latin typeface="Cambria Math" panose="02040503050406030204" pitchFamily="18" charset="0"/>
                          <a:ea typeface="Cambria Math" panose="02040503050406030204" pitchFamily="18" charset="0"/>
                        </a:rPr>
                        <m:t>29,4 </m:t>
                      </m:r>
                      <m:r>
                        <a:rPr lang="en-US" sz="1799" i="1" noProof="0" smtClean="0">
                          <a:latin typeface="Cambria Math" panose="02040503050406030204" pitchFamily="18" charset="0"/>
                          <a:ea typeface="Cambria Math" panose="02040503050406030204" pitchFamily="18" charset="0"/>
                        </a:rPr>
                        <m:t>𝑚𝑚</m:t>
                      </m:r>
                      <m:r>
                        <a:rPr lang="en-US" sz="1799" i="1" noProof="0" smtClean="0">
                          <a:latin typeface="Cambria Math" panose="02040503050406030204" pitchFamily="18" charset="0"/>
                          <a:ea typeface="Cambria Math" panose="02040503050406030204" pitchFamily="18" charset="0"/>
                        </a:rPr>
                        <m:t>+85,9 </m:t>
                      </m:r>
                      <m:r>
                        <a:rPr lang="en-US" sz="1799" i="1" noProof="0">
                          <a:latin typeface="Cambria Math" panose="02040503050406030204" pitchFamily="18" charset="0"/>
                          <a:ea typeface="Cambria Math" panose="02040503050406030204" pitchFamily="18" charset="0"/>
                        </a:rPr>
                        <m:t>𝑚𝑚</m:t>
                      </m:r>
                      <m:r>
                        <a:rPr lang="en-US" sz="1799" i="1" noProof="0" smtClean="0">
                          <a:latin typeface="Cambria Math" panose="02040503050406030204" pitchFamily="18" charset="0"/>
                          <a:ea typeface="Cambria Math" panose="02040503050406030204" pitchFamily="18" charset="0"/>
                        </a:rPr>
                        <m:t>=115,3 </m:t>
                      </m:r>
                      <m:r>
                        <a:rPr lang="en-US" sz="1799" i="1" noProof="0" smtClean="0">
                          <a:latin typeface="Cambria Math" panose="02040503050406030204" pitchFamily="18" charset="0"/>
                          <a:ea typeface="Cambria Math" panose="02040503050406030204" pitchFamily="18" charset="0"/>
                        </a:rPr>
                        <m:t>𝑚𝑚</m:t>
                      </m:r>
                    </m:oMath>
                  </m:oMathPara>
                </a14:m>
                <a:endParaRPr lang="en-US" sz="1799" noProof="0" dirty="0"/>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73</a:t>
            </a:fld>
            <a:endParaRPr lang="en-US" noProof="0" dirty="0"/>
          </a:p>
        </p:txBody>
      </p:sp>
      <p:pic>
        <p:nvPicPr>
          <p:cNvPr id="7" name="Grafik 6">
            <a:extLst>
              <a:ext uri="{FF2B5EF4-FFF2-40B4-BE49-F238E27FC236}">
                <a16:creationId xmlns:a16="http://schemas.microsoft.com/office/drawing/2014/main" id="{EDFA9022-A7C4-4395-B7F5-7A53EDEC4E26}"/>
              </a:ext>
            </a:extLst>
          </p:cNvPr>
          <p:cNvPicPr>
            <a:picLocks noChangeAspect="1"/>
          </p:cNvPicPr>
          <p:nvPr/>
        </p:nvPicPr>
        <p:blipFill>
          <a:blip r:embed="rId3"/>
          <a:stretch>
            <a:fillRect/>
          </a:stretch>
        </p:blipFill>
        <p:spPr>
          <a:xfrm>
            <a:off x="7671456" y="1171418"/>
            <a:ext cx="3998937" cy="5303353"/>
          </a:xfrm>
          <a:prstGeom prst="rect">
            <a:avLst/>
          </a:prstGeom>
        </p:spPr>
      </p:pic>
      <p:sp>
        <p:nvSpPr>
          <p:cNvPr id="8" name="Ellipse 7">
            <a:extLst>
              <a:ext uri="{FF2B5EF4-FFF2-40B4-BE49-F238E27FC236}">
                <a16:creationId xmlns:a16="http://schemas.microsoft.com/office/drawing/2014/main" id="{145E6BD7-722D-46B3-B30F-C25555E83524}"/>
              </a:ext>
            </a:extLst>
          </p:cNvPr>
          <p:cNvSpPr/>
          <p:nvPr/>
        </p:nvSpPr>
        <p:spPr>
          <a:xfrm>
            <a:off x="9406867" y="2761372"/>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Ellipse 8">
            <a:extLst>
              <a:ext uri="{FF2B5EF4-FFF2-40B4-BE49-F238E27FC236}">
                <a16:creationId xmlns:a16="http://schemas.microsoft.com/office/drawing/2014/main" id="{4A2D0602-78BD-425B-AACD-06723654C835}"/>
              </a:ext>
            </a:extLst>
          </p:cNvPr>
          <p:cNvSpPr/>
          <p:nvPr/>
        </p:nvSpPr>
        <p:spPr>
          <a:xfrm>
            <a:off x="10686527" y="284262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0" name="Ellipse 9">
            <a:extLst>
              <a:ext uri="{FF2B5EF4-FFF2-40B4-BE49-F238E27FC236}">
                <a16:creationId xmlns:a16="http://schemas.microsoft.com/office/drawing/2014/main" id="{BA697A4B-830D-4356-8AF9-541A3E202385}"/>
              </a:ext>
            </a:extLst>
          </p:cNvPr>
          <p:cNvSpPr/>
          <p:nvPr/>
        </p:nvSpPr>
        <p:spPr>
          <a:xfrm>
            <a:off x="10727151" y="4500463"/>
            <a:ext cx="459558" cy="4367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1" name="Ellipse 10">
            <a:extLst>
              <a:ext uri="{FF2B5EF4-FFF2-40B4-BE49-F238E27FC236}">
                <a16:creationId xmlns:a16="http://schemas.microsoft.com/office/drawing/2014/main" id="{59A82089-DC08-4435-A1FF-A1D5824F8073}"/>
              </a:ext>
            </a:extLst>
          </p:cNvPr>
          <p:cNvSpPr/>
          <p:nvPr/>
        </p:nvSpPr>
        <p:spPr>
          <a:xfrm>
            <a:off x="9417022" y="5944617"/>
            <a:ext cx="568738" cy="4550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2" name="Ellipse 11">
            <a:extLst>
              <a:ext uri="{FF2B5EF4-FFF2-40B4-BE49-F238E27FC236}">
                <a16:creationId xmlns:a16="http://schemas.microsoft.com/office/drawing/2014/main" id="{5C9CC265-78B1-45F0-B1A7-DE9EB45841DA}"/>
              </a:ext>
            </a:extLst>
          </p:cNvPr>
          <p:cNvSpPr/>
          <p:nvPr/>
        </p:nvSpPr>
        <p:spPr>
          <a:xfrm>
            <a:off x="9366243" y="1131494"/>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3" name="Ellipse 12">
            <a:extLst>
              <a:ext uri="{FF2B5EF4-FFF2-40B4-BE49-F238E27FC236}">
                <a16:creationId xmlns:a16="http://schemas.microsoft.com/office/drawing/2014/main" id="{EB26A1E8-0DE4-4406-B40B-007E209174F1}"/>
              </a:ext>
            </a:extLst>
          </p:cNvPr>
          <p:cNvSpPr/>
          <p:nvPr/>
        </p:nvSpPr>
        <p:spPr>
          <a:xfrm>
            <a:off x="9976451" y="2487159"/>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5" name="Ellipse 14">
            <a:extLst>
              <a:ext uri="{FF2B5EF4-FFF2-40B4-BE49-F238E27FC236}">
                <a16:creationId xmlns:a16="http://schemas.microsoft.com/office/drawing/2014/main" id="{5BD25DF4-A24F-48D7-A451-6660905B0EAB}"/>
              </a:ext>
            </a:extLst>
          </p:cNvPr>
          <p:cNvSpPr/>
          <p:nvPr/>
        </p:nvSpPr>
        <p:spPr>
          <a:xfrm>
            <a:off x="9966295" y="1796549"/>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6" name="Ellipse 15">
            <a:extLst>
              <a:ext uri="{FF2B5EF4-FFF2-40B4-BE49-F238E27FC236}">
                <a16:creationId xmlns:a16="http://schemas.microsoft.com/office/drawing/2014/main" id="{DE9EB5AB-F626-4391-A543-C381CB942771}"/>
              </a:ext>
            </a:extLst>
          </p:cNvPr>
          <p:cNvSpPr/>
          <p:nvPr/>
        </p:nvSpPr>
        <p:spPr>
          <a:xfrm>
            <a:off x="10686527" y="199967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Tree>
    <p:extLst>
      <p:ext uri="{BB962C8B-B14F-4D97-AF65-F5344CB8AC3E}">
        <p14:creationId xmlns:p14="http://schemas.microsoft.com/office/powerpoint/2010/main" val="12092191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Thruster length?</a:t>
                </a:r>
              </a:p>
              <a:p>
                <a:pPr marL="571271" lvl="1" indent="0" algn="ctr">
                  <a:buNone/>
                </a:pPr>
                <a:endParaRPr lang="en-US" sz="1799" noProof="0" dirty="0"/>
              </a:p>
              <a:p>
                <a:pPr marL="1340901" lvl="1" indent="0" algn="ctr">
                  <a:buNone/>
                </a:pPr>
                <a14:m>
                  <m:oMathPara xmlns:m="http://schemas.openxmlformats.org/officeDocument/2006/math">
                    <m:oMathParaPr>
                      <m:jc m:val="left"/>
                    </m:oMathParaPr>
                    <m:oMath xmlns:m="http://schemas.openxmlformats.org/officeDocument/2006/math">
                      <m:sSub>
                        <m:sSubPr>
                          <m:ctrlPr>
                            <a:rPr lang="en-US" sz="1799" i="1" noProof="0">
                              <a:latin typeface="Cambria Math" panose="02040503050406030204" pitchFamily="18" charset="0"/>
                              <a:ea typeface="Cambria Math" panose="02040503050406030204" pitchFamily="18" charset="0"/>
                            </a:rPr>
                          </m:ctrlPr>
                        </m:sSubPr>
                        <m:e>
                          <m:r>
                            <a:rPr lang="en-US" sz="1799" i="1" noProof="0">
                              <a:latin typeface="Cambria Math" panose="02040503050406030204" pitchFamily="18" charset="0"/>
                              <a:ea typeface="Cambria Math" panose="02040503050406030204" pitchFamily="18" charset="0"/>
                            </a:rPr>
                            <m:t>𝐿</m:t>
                          </m:r>
                        </m:e>
                        <m:sub>
                          <m:r>
                            <a:rPr lang="en-US" sz="1799" i="1" noProof="0" smtClean="0">
                              <a:latin typeface="Cambria Math" panose="02040503050406030204" pitchFamily="18" charset="0"/>
                              <a:ea typeface="Cambria Math" panose="02040503050406030204" pitchFamily="18" charset="0"/>
                            </a:rPr>
                            <m:t>𝑡h𝑟𝑢𝑠𝑡𝑒𝑟</m:t>
                          </m:r>
                        </m:sub>
                      </m:sSub>
                      <m:r>
                        <a:rPr lang="en-US" sz="1799" i="1" noProof="0">
                          <a:latin typeface="Cambria Math" panose="02040503050406030204" pitchFamily="18" charset="0"/>
                          <a:ea typeface="Cambria Math" panose="02040503050406030204" pitchFamily="18" charset="0"/>
                        </a:rPr>
                        <m:t>=</m:t>
                      </m:r>
                      <m:r>
                        <a:rPr lang="en-US" sz="1799" i="1" noProof="0" smtClean="0">
                          <a:latin typeface="Cambria Math" panose="02040503050406030204" pitchFamily="18" charset="0"/>
                          <a:ea typeface="Cambria Math" panose="02040503050406030204" pitchFamily="18" charset="0"/>
                        </a:rPr>
                        <m:t>115,3 </m:t>
                      </m:r>
                      <m:r>
                        <a:rPr lang="en-US" sz="1799" i="1" noProof="0" smtClean="0">
                          <a:latin typeface="Cambria Math" panose="02040503050406030204" pitchFamily="18" charset="0"/>
                          <a:ea typeface="Cambria Math" panose="02040503050406030204" pitchFamily="18" charset="0"/>
                        </a:rPr>
                        <m:t>𝑚𝑚</m:t>
                      </m:r>
                      <m:r>
                        <a:rPr lang="en-US" sz="1799" i="1" noProof="0" smtClean="0">
                          <a:latin typeface="Cambria Math" panose="02040503050406030204" pitchFamily="18" charset="0"/>
                          <a:ea typeface="Cambria Math" panose="02040503050406030204" pitchFamily="18" charset="0"/>
                        </a:rPr>
                        <m:t>+157 </m:t>
                      </m:r>
                      <m:r>
                        <a:rPr lang="en-US" sz="1799" i="1" noProof="0">
                          <a:latin typeface="Cambria Math" panose="02040503050406030204" pitchFamily="18" charset="0"/>
                          <a:ea typeface="Cambria Math" panose="02040503050406030204" pitchFamily="18" charset="0"/>
                        </a:rPr>
                        <m:t>𝑚𝑚</m:t>
                      </m:r>
                      <m:r>
                        <a:rPr lang="en-US" sz="1799" i="1" noProof="0" smtClean="0">
                          <a:latin typeface="Cambria Math" panose="02040503050406030204" pitchFamily="18" charset="0"/>
                          <a:ea typeface="Cambria Math" panose="02040503050406030204" pitchFamily="18" charset="0"/>
                        </a:rPr>
                        <m:t>+11,7 </m:t>
                      </m:r>
                      <m:r>
                        <a:rPr lang="en-US" sz="1799" i="1" noProof="0" smtClean="0">
                          <a:latin typeface="Cambria Math" panose="02040503050406030204" pitchFamily="18" charset="0"/>
                          <a:ea typeface="Cambria Math" panose="02040503050406030204" pitchFamily="18" charset="0"/>
                        </a:rPr>
                        <m:t>𝑚𝑚</m:t>
                      </m:r>
                      <m:r>
                        <a:rPr lang="en-US" sz="1799" i="1" noProof="0" smtClean="0">
                          <a:latin typeface="Cambria Math" panose="02040503050406030204" pitchFamily="18" charset="0"/>
                          <a:ea typeface="Cambria Math" panose="02040503050406030204" pitchFamily="18" charset="0"/>
                        </a:rPr>
                        <m:t>=284 </m:t>
                      </m:r>
                      <m:r>
                        <a:rPr lang="en-US" sz="1799" i="1" noProof="0" smtClean="0">
                          <a:latin typeface="Cambria Math" panose="02040503050406030204" pitchFamily="18" charset="0"/>
                          <a:ea typeface="Cambria Math" panose="02040503050406030204" pitchFamily="18" charset="0"/>
                        </a:rPr>
                        <m:t>𝑚𝑚</m:t>
                      </m:r>
                    </m:oMath>
                  </m:oMathPara>
                </a14:m>
                <a:endParaRPr lang="en-US" sz="1799" noProof="0" dirty="0"/>
              </a:p>
            </p:txBody>
          </p:sp>
        </mc:Choice>
        <mc:Fallback xmlns="">
          <p:sp>
            <p:nvSpPr>
              <p:cNvPr id="3" name="Inhaltsplatzhalter 2">
                <a:extLst>
                  <a:ext uri="{FF2B5EF4-FFF2-40B4-BE49-F238E27FC236}">
                    <a16:creationId xmlns:a16="http://schemas.microsoft.com/office/drawing/2014/main" id="{740760AA-A5F5-48BF-B198-40AF1E9CA89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74</a:t>
            </a:fld>
            <a:endParaRPr lang="en-US" noProof="0" dirty="0"/>
          </a:p>
        </p:txBody>
      </p:sp>
      <p:pic>
        <p:nvPicPr>
          <p:cNvPr id="7" name="Grafik 6">
            <a:extLst>
              <a:ext uri="{FF2B5EF4-FFF2-40B4-BE49-F238E27FC236}">
                <a16:creationId xmlns:a16="http://schemas.microsoft.com/office/drawing/2014/main" id="{EDFA9022-A7C4-4395-B7F5-7A53EDEC4E26}"/>
              </a:ext>
            </a:extLst>
          </p:cNvPr>
          <p:cNvPicPr>
            <a:picLocks noChangeAspect="1"/>
          </p:cNvPicPr>
          <p:nvPr/>
        </p:nvPicPr>
        <p:blipFill>
          <a:blip r:embed="rId3"/>
          <a:stretch>
            <a:fillRect/>
          </a:stretch>
        </p:blipFill>
        <p:spPr>
          <a:xfrm>
            <a:off x="7671456" y="1171418"/>
            <a:ext cx="3998937" cy="5303353"/>
          </a:xfrm>
          <a:prstGeom prst="rect">
            <a:avLst/>
          </a:prstGeom>
        </p:spPr>
      </p:pic>
      <p:sp>
        <p:nvSpPr>
          <p:cNvPr id="8" name="Ellipse 7">
            <a:extLst>
              <a:ext uri="{FF2B5EF4-FFF2-40B4-BE49-F238E27FC236}">
                <a16:creationId xmlns:a16="http://schemas.microsoft.com/office/drawing/2014/main" id="{145E6BD7-722D-46B3-B30F-C25555E83524}"/>
              </a:ext>
            </a:extLst>
          </p:cNvPr>
          <p:cNvSpPr/>
          <p:nvPr/>
        </p:nvSpPr>
        <p:spPr>
          <a:xfrm>
            <a:off x="9406867" y="2761372"/>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Ellipse 8">
            <a:extLst>
              <a:ext uri="{FF2B5EF4-FFF2-40B4-BE49-F238E27FC236}">
                <a16:creationId xmlns:a16="http://schemas.microsoft.com/office/drawing/2014/main" id="{4A2D0602-78BD-425B-AACD-06723654C835}"/>
              </a:ext>
            </a:extLst>
          </p:cNvPr>
          <p:cNvSpPr/>
          <p:nvPr/>
        </p:nvSpPr>
        <p:spPr>
          <a:xfrm>
            <a:off x="10686527" y="284262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0" name="Ellipse 9">
            <a:extLst>
              <a:ext uri="{FF2B5EF4-FFF2-40B4-BE49-F238E27FC236}">
                <a16:creationId xmlns:a16="http://schemas.microsoft.com/office/drawing/2014/main" id="{BA697A4B-830D-4356-8AF9-541A3E202385}"/>
              </a:ext>
            </a:extLst>
          </p:cNvPr>
          <p:cNvSpPr/>
          <p:nvPr/>
        </p:nvSpPr>
        <p:spPr>
          <a:xfrm>
            <a:off x="10727151" y="4500463"/>
            <a:ext cx="459558" cy="43670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1" name="Ellipse 10">
            <a:extLst>
              <a:ext uri="{FF2B5EF4-FFF2-40B4-BE49-F238E27FC236}">
                <a16:creationId xmlns:a16="http://schemas.microsoft.com/office/drawing/2014/main" id="{59A82089-DC08-4435-A1FF-A1D5824F8073}"/>
              </a:ext>
            </a:extLst>
          </p:cNvPr>
          <p:cNvSpPr/>
          <p:nvPr/>
        </p:nvSpPr>
        <p:spPr>
          <a:xfrm>
            <a:off x="9417022" y="5944617"/>
            <a:ext cx="568738" cy="4550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2" name="Ellipse 11">
            <a:extLst>
              <a:ext uri="{FF2B5EF4-FFF2-40B4-BE49-F238E27FC236}">
                <a16:creationId xmlns:a16="http://schemas.microsoft.com/office/drawing/2014/main" id="{5C9CC265-78B1-45F0-B1A7-DE9EB45841DA}"/>
              </a:ext>
            </a:extLst>
          </p:cNvPr>
          <p:cNvSpPr/>
          <p:nvPr/>
        </p:nvSpPr>
        <p:spPr>
          <a:xfrm>
            <a:off x="9366243" y="1131494"/>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3" name="Ellipse 12">
            <a:extLst>
              <a:ext uri="{FF2B5EF4-FFF2-40B4-BE49-F238E27FC236}">
                <a16:creationId xmlns:a16="http://schemas.microsoft.com/office/drawing/2014/main" id="{EB26A1E8-0DE4-4406-B40B-007E209174F1}"/>
              </a:ext>
            </a:extLst>
          </p:cNvPr>
          <p:cNvSpPr/>
          <p:nvPr/>
        </p:nvSpPr>
        <p:spPr>
          <a:xfrm>
            <a:off x="9976451" y="2487159"/>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5" name="Ellipse 14">
            <a:extLst>
              <a:ext uri="{FF2B5EF4-FFF2-40B4-BE49-F238E27FC236}">
                <a16:creationId xmlns:a16="http://schemas.microsoft.com/office/drawing/2014/main" id="{5BD25DF4-A24F-48D7-A451-6660905B0EAB}"/>
              </a:ext>
            </a:extLst>
          </p:cNvPr>
          <p:cNvSpPr/>
          <p:nvPr/>
        </p:nvSpPr>
        <p:spPr>
          <a:xfrm>
            <a:off x="9966295" y="1796549"/>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6" name="Ellipse 15">
            <a:extLst>
              <a:ext uri="{FF2B5EF4-FFF2-40B4-BE49-F238E27FC236}">
                <a16:creationId xmlns:a16="http://schemas.microsoft.com/office/drawing/2014/main" id="{DE9EB5AB-F626-4391-A543-C381CB942771}"/>
              </a:ext>
            </a:extLst>
          </p:cNvPr>
          <p:cNvSpPr/>
          <p:nvPr/>
        </p:nvSpPr>
        <p:spPr>
          <a:xfrm>
            <a:off x="10686527" y="1999670"/>
            <a:ext cx="385929" cy="3554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7" name="Ellipse 16">
            <a:extLst>
              <a:ext uri="{FF2B5EF4-FFF2-40B4-BE49-F238E27FC236}">
                <a16:creationId xmlns:a16="http://schemas.microsoft.com/office/drawing/2014/main" id="{24E3A07F-E885-48B8-A82A-F1DBBA86A0A1}"/>
              </a:ext>
            </a:extLst>
          </p:cNvPr>
          <p:cNvSpPr/>
          <p:nvPr/>
        </p:nvSpPr>
        <p:spPr>
          <a:xfrm>
            <a:off x="7703153" y="3050148"/>
            <a:ext cx="779515" cy="4550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Tree>
    <p:extLst>
      <p:ext uri="{BB962C8B-B14F-4D97-AF65-F5344CB8AC3E}">
        <p14:creationId xmlns:p14="http://schemas.microsoft.com/office/powerpoint/2010/main" val="32589280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ormAutofit fontScale="92500" lnSpcReduction="10000"/>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Injection method?</a:t>
            </a:r>
          </a:p>
          <a:p>
            <a:pPr marL="823583" lvl="1" indent="-285636">
              <a:spcBef>
                <a:spcPts val="300"/>
              </a:spcBef>
              <a:buFont typeface="Arial" panose="020B0604020202020204" pitchFamily="34" charset="0"/>
              <a:buChar char="•"/>
            </a:pPr>
            <a:r>
              <a:rPr lang="en-US" noProof="0" dirty="0"/>
              <a:t>Is partially depending on ignition type </a:t>
            </a:r>
          </a:p>
          <a:p>
            <a:pPr marL="823583" lvl="1" indent="-285636">
              <a:spcBef>
                <a:spcPts val="300"/>
              </a:spcBef>
              <a:buFont typeface="Arial" panose="020B0604020202020204" pitchFamily="34" charset="0"/>
              <a:buChar char="•"/>
            </a:pPr>
            <a:r>
              <a:rPr lang="en-US" noProof="0" dirty="0"/>
              <a:t>Ignition of propellants</a:t>
            </a:r>
          </a:p>
          <a:p>
            <a:pPr marL="1095312" lvl="2" indent="-285636">
              <a:spcBef>
                <a:spcPts val="300"/>
              </a:spcBef>
              <a:buFont typeface="Arial" panose="020B0604020202020204" pitchFamily="34" charset="0"/>
              <a:buChar char="•"/>
            </a:pPr>
            <a:r>
              <a:rPr lang="en-US" noProof="0" dirty="0"/>
              <a:t>Hypergolic ignition</a:t>
            </a:r>
          </a:p>
          <a:p>
            <a:pPr marL="1095312" lvl="2" indent="-285636">
              <a:spcBef>
                <a:spcPts val="300"/>
              </a:spcBef>
              <a:buFont typeface="Arial" panose="020B0604020202020204" pitchFamily="34" charset="0"/>
              <a:buChar char="•"/>
            </a:pPr>
            <a:r>
              <a:rPr lang="en-US" noProof="0" dirty="0"/>
              <a:t>Catalytic decomposition</a:t>
            </a:r>
          </a:p>
          <a:p>
            <a:pPr marL="1095312" lvl="2" indent="-285636">
              <a:spcBef>
                <a:spcPts val="300"/>
              </a:spcBef>
              <a:buFont typeface="Arial" panose="020B0604020202020204" pitchFamily="34" charset="0"/>
              <a:buChar char="•"/>
            </a:pPr>
            <a:r>
              <a:rPr lang="en-US" noProof="0" dirty="0"/>
              <a:t>Thermal decomposition (e.g. hot gas, thermal wire, …)</a:t>
            </a:r>
          </a:p>
          <a:p>
            <a:pPr marL="1095312" lvl="2" indent="-285636">
              <a:spcBef>
                <a:spcPts val="300"/>
              </a:spcBef>
              <a:buFont typeface="Arial" panose="020B0604020202020204" pitchFamily="34" charset="0"/>
              <a:buChar char="•"/>
            </a:pPr>
            <a:r>
              <a:rPr lang="en-US" noProof="0" dirty="0"/>
              <a:t>Spark plug</a:t>
            </a:r>
          </a:p>
          <a:p>
            <a:pPr marL="1095312" lvl="2" indent="-285636">
              <a:spcBef>
                <a:spcPts val="300"/>
              </a:spcBef>
              <a:buFont typeface="Arial" panose="020B0604020202020204" pitchFamily="34" charset="0"/>
              <a:buChar char="•"/>
            </a:pPr>
            <a:r>
              <a:rPr lang="en-US" noProof="0" dirty="0"/>
              <a:t>Glow plug</a:t>
            </a:r>
          </a:p>
          <a:p>
            <a:pPr marL="1095312" lvl="2" indent="-285636">
              <a:spcBef>
                <a:spcPts val="300"/>
              </a:spcBef>
              <a:buFont typeface="Arial" panose="020B0604020202020204" pitchFamily="34" charset="0"/>
              <a:buChar char="•"/>
            </a:pPr>
            <a:r>
              <a:rPr lang="en-US" noProof="0" dirty="0"/>
              <a:t>Laser ignitor</a:t>
            </a:r>
          </a:p>
          <a:p>
            <a:pPr marL="1095312" lvl="2" indent="-285636">
              <a:spcBef>
                <a:spcPts val="300"/>
              </a:spcBef>
              <a:buFont typeface="Arial" panose="020B0604020202020204" pitchFamily="34" charset="0"/>
              <a:buChar char="•"/>
            </a:pPr>
            <a:r>
              <a:rPr lang="en-US" noProof="0" dirty="0"/>
              <a:t>Resonance acoustic ignition</a:t>
            </a:r>
          </a:p>
          <a:p>
            <a:pPr marL="1095312" lvl="2" indent="-285636">
              <a:spcBef>
                <a:spcPts val="300"/>
              </a:spcBef>
              <a:buFont typeface="Arial" panose="020B0604020202020204" pitchFamily="34" charset="0"/>
              <a:buChar char="•"/>
            </a:pPr>
            <a:r>
              <a:rPr lang="en-US" noProof="0" dirty="0"/>
              <a:t>…</a:t>
            </a:r>
          </a:p>
          <a:p>
            <a:pPr marL="1095312" lvl="2" indent="-285636">
              <a:spcBef>
                <a:spcPts val="300"/>
              </a:spcBef>
              <a:buFont typeface="Arial" panose="020B0604020202020204" pitchFamily="34" charset="0"/>
              <a:buChar char="•"/>
            </a:pPr>
            <a:r>
              <a:rPr lang="en-US" noProof="0" dirty="0"/>
              <a:t>Torch ignitor (Different propellant or same propellants with smaller amount)</a:t>
            </a:r>
          </a:p>
          <a:p>
            <a:pPr marL="1095312" lvl="2" indent="-285636">
              <a:spcBef>
                <a:spcPts val="300"/>
              </a:spcBef>
              <a:buFont typeface="Arial" panose="020B0604020202020204" pitchFamily="34" charset="0"/>
              <a:buChar char="•"/>
            </a:pPr>
            <a:endParaRPr lang="en-US" noProof="0" dirty="0"/>
          </a:p>
          <a:p>
            <a:pPr marL="1095312" lvl="2" indent="-285636">
              <a:spcBef>
                <a:spcPts val="300"/>
              </a:spcBef>
              <a:buFont typeface="Arial" panose="020B0604020202020204" pitchFamily="34" charset="0"/>
              <a:buChar char="•"/>
            </a:pPr>
            <a:r>
              <a:rPr lang="en-US" noProof="0" dirty="0"/>
              <a:t>For HTP / DMAZ propellant combination hypergolic ignition is given</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75</a:t>
            </a:fld>
            <a:endParaRPr lang="en-US" noProof="0" dirty="0"/>
          </a:p>
        </p:txBody>
      </p:sp>
    </p:spTree>
    <p:extLst>
      <p:ext uri="{BB962C8B-B14F-4D97-AF65-F5344CB8AC3E}">
        <p14:creationId xmlns:p14="http://schemas.microsoft.com/office/powerpoint/2010/main" val="372371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Injection method?</a:t>
            </a:r>
          </a:p>
          <a:p>
            <a:pPr marL="823583" lvl="1" indent="-285636">
              <a:spcBef>
                <a:spcPts val="300"/>
              </a:spcBef>
              <a:buFont typeface="Arial" panose="020B0604020202020204" pitchFamily="34" charset="0"/>
              <a:buChar char="•"/>
            </a:pPr>
            <a:r>
              <a:rPr lang="en-US" noProof="0" dirty="0"/>
              <a:t>Injection method for propellants</a:t>
            </a:r>
          </a:p>
          <a:p>
            <a:pPr marL="1095312" lvl="2" indent="-285636">
              <a:spcBef>
                <a:spcPts val="300"/>
              </a:spcBef>
              <a:buFont typeface="Arial" panose="020B0604020202020204" pitchFamily="34" charset="0"/>
              <a:buChar char="•"/>
            </a:pPr>
            <a:r>
              <a:rPr lang="en-US" noProof="0" dirty="0"/>
              <a:t>Impingement</a:t>
            </a:r>
          </a:p>
          <a:p>
            <a:pPr marL="1095312" lvl="2" indent="-285636">
              <a:spcBef>
                <a:spcPts val="300"/>
              </a:spcBef>
              <a:buFont typeface="Arial" panose="020B0604020202020204" pitchFamily="34" charset="0"/>
              <a:buChar char="•"/>
            </a:pPr>
            <a:r>
              <a:rPr lang="en-US" noProof="0" dirty="0"/>
              <a:t>Concentric / coaxial tube (with or without swirl)</a:t>
            </a:r>
          </a:p>
          <a:p>
            <a:pPr marL="1095312" lvl="2" indent="-285636">
              <a:spcBef>
                <a:spcPts val="300"/>
              </a:spcBef>
              <a:buFont typeface="Arial" panose="020B0604020202020204" pitchFamily="34" charset="0"/>
              <a:buChar char="•"/>
            </a:pPr>
            <a:r>
              <a:rPr lang="en-US" noProof="0" dirty="0"/>
              <a:t>Splash plate</a:t>
            </a:r>
          </a:p>
          <a:p>
            <a:pPr marL="1095312" lvl="2" indent="-285636">
              <a:spcBef>
                <a:spcPts val="300"/>
              </a:spcBef>
              <a:buFont typeface="Arial" panose="020B0604020202020204" pitchFamily="34" charset="0"/>
              <a:buChar char="•"/>
            </a:pPr>
            <a:r>
              <a:rPr lang="en-US" noProof="0" dirty="0"/>
              <a:t>Showerhead</a:t>
            </a:r>
          </a:p>
          <a:p>
            <a:pPr marL="1095312" lvl="2" indent="-285636">
              <a:spcBef>
                <a:spcPts val="300"/>
              </a:spcBef>
              <a:buFont typeface="Arial" panose="020B0604020202020204" pitchFamily="34" charset="0"/>
              <a:buChar char="•"/>
            </a:pPr>
            <a:r>
              <a:rPr lang="en-US" noProof="0" dirty="0"/>
              <a:t>Pintle injector</a:t>
            </a:r>
          </a:p>
          <a:p>
            <a:pPr marL="0" indent="0">
              <a:buNone/>
            </a:pPr>
            <a:endParaRPr lang="en-US"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76</a:t>
            </a:fld>
            <a:endParaRPr lang="en-US" noProof="0" dirty="0"/>
          </a:p>
        </p:txBody>
      </p:sp>
      <p:pic>
        <p:nvPicPr>
          <p:cNvPr id="10" name="Grafik 9">
            <a:extLst>
              <a:ext uri="{FF2B5EF4-FFF2-40B4-BE49-F238E27FC236}">
                <a16:creationId xmlns:a16="http://schemas.microsoft.com/office/drawing/2014/main" id="{EFEB743C-86B6-4D12-B670-272D58538B45}"/>
              </a:ext>
            </a:extLst>
          </p:cNvPr>
          <p:cNvPicPr>
            <a:picLocks noChangeAspect="1"/>
          </p:cNvPicPr>
          <p:nvPr/>
        </p:nvPicPr>
        <p:blipFill>
          <a:blip r:embed="rId2"/>
          <a:stretch>
            <a:fillRect/>
          </a:stretch>
        </p:blipFill>
        <p:spPr>
          <a:xfrm>
            <a:off x="5360565" y="2987103"/>
            <a:ext cx="6576577" cy="3750049"/>
          </a:xfrm>
          <a:prstGeom prst="rect">
            <a:avLst/>
          </a:prstGeom>
        </p:spPr>
      </p:pic>
      <p:pic>
        <p:nvPicPr>
          <p:cNvPr id="12" name="Grafik 11">
            <a:extLst>
              <a:ext uri="{FF2B5EF4-FFF2-40B4-BE49-F238E27FC236}">
                <a16:creationId xmlns:a16="http://schemas.microsoft.com/office/drawing/2014/main" id="{56AD8A4B-43AB-4C3E-AE41-A1CE948D0491}"/>
              </a:ext>
            </a:extLst>
          </p:cNvPr>
          <p:cNvPicPr>
            <a:picLocks noChangeAspect="1"/>
          </p:cNvPicPr>
          <p:nvPr/>
        </p:nvPicPr>
        <p:blipFill>
          <a:blip r:embed="rId3"/>
          <a:stretch>
            <a:fillRect/>
          </a:stretch>
        </p:blipFill>
        <p:spPr>
          <a:xfrm>
            <a:off x="1379357" y="4639866"/>
            <a:ext cx="3929334" cy="1989328"/>
          </a:xfrm>
          <a:prstGeom prst="rect">
            <a:avLst/>
          </a:prstGeom>
        </p:spPr>
      </p:pic>
    </p:spTree>
    <p:extLst>
      <p:ext uri="{BB962C8B-B14F-4D97-AF65-F5344CB8AC3E}">
        <p14:creationId xmlns:p14="http://schemas.microsoft.com/office/powerpoint/2010/main" val="13399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Injection method?</a:t>
            </a:r>
          </a:p>
          <a:p>
            <a:pPr marL="1095312" lvl="2" indent="-285636">
              <a:spcBef>
                <a:spcPts val="300"/>
              </a:spcBef>
              <a:buFont typeface="Arial" panose="020B0604020202020204" pitchFamily="34" charset="0"/>
              <a:buChar char="•"/>
            </a:pPr>
            <a:r>
              <a:rPr lang="en-US" noProof="0" dirty="0"/>
              <a:t>Impingement method </a:t>
            </a:r>
            <a:r>
              <a:rPr lang="en-US" noProof="0" dirty="0" err="1"/>
              <a:t>w.r.t.</a:t>
            </a:r>
            <a:r>
              <a:rPr lang="en-US" noProof="0" dirty="0"/>
              <a:t> hypergolic propellants as they are well studied</a:t>
            </a:r>
          </a:p>
          <a:p>
            <a:pPr marL="1095312" lvl="2" indent="-285636">
              <a:spcBef>
                <a:spcPts val="300"/>
              </a:spcBef>
              <a:buFont typeface="Arial" panose="020B0604020202020204" pitchFamily="34" charset="0"/>
              <a:buChar char="•"/>
            </a:pPr>
            <a:r>
              <a:rPr lang="en-US" noProof="0" dirty="0"/>
              <a:t>Unlike or like impingement?</a:t>
            </a:r>
          </a:p>
          <a:p>
            <a:pPr marL="1365204" lvl="3" indent="-285636">
              <a:spcBef>
                <a:spcPts val="300"/>
              </a:spcBef>
              <a:buFont typeface="Arial" panose="020B0604020202020204" pitchFamily="34" charset="0"/>
              <a:buChar char="•"/>
            </a:pPr>
            <a:r>
              <a:rPr lang="en-US" noProof="0" dirty="0"/>
              <a:t>Like impinging is first impinging of all fuel flows and all oxidizer flows and subsequently mixing of fuel and oxidizer </a:t>
            </a:r>
          </a:p>
          <a:p>
            <a:pPr marL="1365204" lvl="3" indent="-285636">
              <a:spcBef>
                <a:spcPts val="300"/>
              </a:spcBef>
              <a:buFont typeface="Arial" panose="020B0604020202020204" pitchFamily="34" charset="0"/>
              <a:buChar char="•"/>
            </a:pPr>
            <a:r>
              <a:rPr lang="en-US" noProof="0" dirty="0"/>
              <a:t>Unlike impinging is direct impinging of fuel flows and oxidizer flows</a:t>
            </a:r>
          </a:p>
          <a:p>
            <a:pPr marL="1365204" lvl="3" indent="-285636">
              <a:spcBef>
                <a:spcPts val="300"/>
              </a:spcBef>
              <a:buFont typeface="Arial" panose="020B0604020202020204" pitchFamily="34" charset="0"/>
              <a:buChar char="•"/>
            </a:pPr>
            <a:r>
              <a:rPr lang="en-US" noProof="0" dirty="0"/>
              <a:t>Unlike impingement</a:t>
            </a:r>
          </a:p>
          <a:p>
            <a:pPr marL="1365204" lvl="3" indent="-285636">
              <a:spcBef>
                <a:spcPts val="300"/>
              </a:spcBef>
              <a:buFont typeface="Arial" panose="020B0604020202020204" pitchFamily="34" charset="0"/>
              <a:buChar char="•"/>
            </a:pPr>
            <a:r>
              <a:rPr lang="en-US" noProof="0" dirty="0"/>
              <a:t>2 on 1 unlike impingement for 200 N thruster</a:t>
            </a:r>
          </a:p>
          <a:p>
            <a:pPr marL="0" indent="0">
              <a:buNone/>
            </a:pPr>
            <a:endParaRPr lang="en-US"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77</a:t>
            </a:fld>
            <a:endParaRPr lang="en-US" noProof="0" dirty="0"/>
          </a:p>
        </p:txBody>
      </p:sp>
      <p:pic>
        <p:nvPicPr>
          <p:cNvPr id="10" name="Grafik 9">
            <a:extLst>
              <a:ext uri="{FF2B5EF4-FFF2-40B4-BE49-F238E27FC236}">
                <a16:creationId xmlns:a16="http://schemas.microsoft.com/office/drawing/2014/main" id="{F5F95158-D06C-451A-A89F-CDD82BA6C61D}"/>
              </a:ext>
            </a:extLst>
          </p:cNvPr>
          <p:cNvPicPr>
            <a:picLocks noChangeAspect="1"/>
          </p:cNvPicPr>
          <p:nvPr/>
        </p:nvPicPr>
        <p:blipFill>
          <a:blip r:embed="rId2"/>
          <a:stretch>
            <a:fillRect/>
          </a:stretch>
        </p:blipFill>
        <p:spPr>
          <a:xfrm>
            <a:off x="3840593" y="4226112"/>
            <a:ext cx="4510812" cy="2403082"/>
          </a:xfrm>
          <a:prstGeom prst="rect">
            <a:avLst/>
          </a:prstGeom>
        </p:spPr>
      </p:pic>
      <p:pic>
        <p:nvPicPr>
          <p:cNvPr id="12" name="Grafik 11">
            <a:extLst>
              <a:ext uri="{FF2B5EF4-FFF2-40B4-BE49-F238E27FC236}">
                <a16:creationId xmlns:a16="http://schemas.microsoft.com/office/drawing/2014/main" id="{A84DC7C7-F845-4AA4-B3FF-1F54EB06C120}"/>
              </a:ext>
            </a:extLst>
          </p:cNvPr>
          <p:cNvPicPr>
            <a:picLocks noChangeAspect="1"/>
          </p:cNvPicPr>
          <p:nvPr/>
        </p:nvPicPr>
        <p:blipFill>
          <a:blip r:embed="rId3"/>
          <a:stretch>
            <a:fillRect/>
          </a:stretch>
        </p:blipFill>
        <p:spPr>
          <a:xfrm>
            <a:off x="9085943" y="261589"/>
            <a:ext cx="2772079" cy="1639350"/>
          </a:xfrm>
          <a:prstGeom prst="rect">
            <a:avLst/>
          </a:prstGeom>
        </p:spPr>
      </p:pic>
    </p:spTree>
    <p:extLst>
      <p:ext uri="{BB962C8B-B14F-4D97-AF65-F5344CB8AC3E}">
        <p14:creationId xmlns:p14="http://schemas.microsoft.com/office/powerpoint/2010/main" val="6510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Injector design?</a:t>
            </a:r>
          </a:p>
          <a:p>
            <a:pPr marL="1095312" lvl="2" indent="-285636">
              <a:spcBef>
                <a:spcPts val="300"/>
              </a:spcBef>
              <a:buFont typeface="Arial" panose="020B0604020202020204" pitchFamily="34" charset="0"/>
              <a:buChar char="•"/>
            </a:pPr>
            <a:r>
              <a:rPr lang="en-US" noProof="0" dirty="0"/>
              <a:t>To size the orifice diameter, a correlation for the orifice ratio which maximizes the mixing efficiency is commonly used</a:t>
            </a:r>
          </a:p>
          <a:p>
            <a:pPr marL="1095312" lvl="2" indent="-285636">
              <a:spcBef>
                <a:spcPts val="300"/>
              </a:spcBef>
              <a:buFont typeface="Arial" panose="020B0604020202020204" pitchFamily="34" charset="0"/>
              <a:buChar char="•"/>
            </a:pPr>
            <a:r>
              <a:rPr lang="en-US" noProof="0" dirty="0"/>
              <a:t>This correlation calculates the product of the velocity-head ratio and diameter ratio of the two streams based on experimental data</a:t>
            </a:r>
          </a:p>
          <a:p>
            <a:pPr marL="0" indent="0">
              <a:buNone/>
            </a:pPr>
            <a:endParaRPr lang="en-US"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78</a:t>
            </a:fld>
            <a:endParaRPr lang="en-US" noProof="0" dirty="0"/>
          </a:p>
        </p:txBody>
      </p:sp>
      <p:pic>
        <p:nvPicPr>
          <p:cNvPr id="7" name="Grafik 6">
            <a:extLst>
              <a:ext uri="{FF2B5EF4-FFF2-40B4-BE49-F238E27FC236}">
                <a16:creationId xmlns:a16="http://schemas.microsoft.com/office/drawing/2014/main" id="{0F13F71D-4754-4408-B4B2-14D68C476F63}"/>
              </a:ext>
            </a:extLst>
          </p:cNvPr>
          <p:cNvPicPr>
            <a:picLocks noChangeAspect="1"/>
          </p:cNvPicPr>
          <p:nvPr/>
        </p:nvPicPr>
        <p:blipFill>
          <a:blip r:embed="rId2"/>
          <a:stretch>
            <a:fillRect/>
          </a:stretch>
        </p:blipFill>
        <p:spPr>
          <a:xfrm>
            <a:off x="4220307" y="3341434"/>
            <a:ext cx="3751384" cy="933085"/>
          </a:xfrm>
          <a:prstGeom prst="rect">
            <a:avLst/>
          </a:prstGeom>
        </p:spPr>
      </p:pic>
      <p:pic>
        <p:nvPicPr>
          <p:cNvPr id="8" name="Grafik 7">
            <a:extLst>
              <a:ext uri="{FF2B5EF4-FFF2-40B4-BE49-F238E27FC236}">
                <a16:creationId xmlns:a16="http://schemas.microsoft.com/office/drawing/2014/main" id="{4AC4A877-12B0-428E-B4AD-0F09DC42A5DD}"/>
              </a:ext>
            </a:extLst>
          </p:cNvPr>
          <p:cNvPicPr>
            <a:picLocks noChangeAspect="1"/>
          </p:cNvPicPr>
          <p:nvPr/>
        </p:nvPicPr>
        <p:blipFill>
          <a:blip r:embed="rId3"/>
          <a:stretch>
            <a:fillRect/>
          </a:stretch>
        </p:blipFill>
        <p:spPr>
          <a:xfrm>
            <a:off x="4244110" y="4350065"/>
            <a:ext cx="3703778" cy="1666224"/>
          </a:xfrm>
          <a:prstGeom prst="rect">
            <a:avLst/>
          </a:prstGeom>
        </p:spPr>
      </p:pic>
    </p:spTree>
    <p:extLst>
      <p:ext uri="{BB962C8B-B14F-4D97-AF65-F5344CB8AC3E}">
        <p14:creationId xmlns:p14="http://schemas.microsoft.com/office/powerpoint/2010/main" val="1960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ormAutofit lnSpcReduction="10000"/>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Injector design?</a:t>
            </a:r>
          </a:p>
          <a:p>
            <a:pPr marL="1095312" lvl="2" indent="-285636">
              <a:spcBef>
                <a:spcPts val="300"/>
              </a:spcBef>
              <a:buFont typeface="Arial" panose="020B0604020202020204" pitchFamily="34" charset="0"/>
              <a:buChar char="•"/>
            </a:pPr>
            <a:r>
              <a:rPr lang="en-US" noProof="0" dirty="0"/>
              <a:t>Following constraints + steps need to be considered:</a:t>
            </a:r>
          </a:p>
          <a:p>
            <a:pPr marL="1365204" lvl="3" indent="-285636">
              <a:spcBef>
                <a:spcPts val="300"/>
              </a:spcBef>
              <a:buFont typeface="Arial" panose="020B0604020202020204" pitchFamily="34" charset="0"/>
              <a:buChar char="•"/>
            </a:pPr>
            <a:r>
              <a:rPr lang="en-US" noProof="0" dirty="0"/>
              <a:t>Constraint # 1: One of the constraints to consider when 3D printing elements is the maximum angle printable (above an angle of 45°, post-processing is required to manufacture the part)</a:t>
            </a:r>
          </a:p>
          <a:p>
            <a:pPr marL="1365204" lvl="3" indent="-285636">
              <a:spcBef>
                <a:spcPts val="300"/>
              </a:spcBef>
              <a:buFont typeface="Arial" panose="020B0604020202020204" pitchFamily="34" charset="0"/>
              <a:buChar char="•"/>
            </a:pPr>
            <a:r>
              <a:rPr lang="en-US" noProof="0" dirty="0"/>
              <a:t>Input parameter: The mass flow rate is fixed to provide a 200 N thrust</a:t>
            </a:r>
          </a:p>
          <a:p>
            <a:pPr marL="1365204" lvl="3" indent="-285636">
              <a:spcBef>
                <a:spcPts val="300"/>
              </a:spcBef>
              <a:buFont typeface="Arial" panose="020B0604020202020204" pitchFamily="34" charset="0"/>
              <a:buChar char="•"/>
            </a:pPr>
            <a:r>
              <a:rPr lang="en-US" noProof="0" dirty="0"/>
              <a:t>Orifice size: To increase the fuel orifice size and facilitate manufacturability, the pressure drop for the fuel and oxidizer orifices is fixed at 0.5 bars (smallest orifice size manufacturable is fixed at 0.4 mm diameter with post-processing to ensure a good surface finishing)</a:t>
            </a:r>
          </a:p>
          <a:p>
            <a:pPr marL="1365204" lvl="3" indent="-285636">
              <a:spcBef>
                <a:spcPts val="300"/>
              </a:spcBef>
              <a:buFont typeface="Arial" panose="020B0604020202020204" pitchFamily="34" charset="0"/>
              <a:buChar char="•"/>
            </a:pPr>
            <a:r>
              <a:rPr lang="en-US" noProof="0" dirty="0"/>
              <a:t>For a triplet (2 on 1), the most uniform mixture ratio distribution is obtained when the product of the velocity-head ratio and diameter ratio of the two streams is equal to 1.6</a:t>
            </a:r>
          </a:p>
          <a:p>
            <a:pPr marL="1365204" lvl="3" indent="-285636">
              <a:spcBef>
                <a:spcPts val="300"/>
              </a:spcBef>
              <a:buFont typeface="Arial" panose="020B0604020202020204" pitchFamily="34" charset="0"/>
              <a:buChar char="•"/>
            </a:pPr>
            <a:r>
              <a:rPr lang="en-US" noProof="0" dirty="0"/>
              <a:t>Therefore, the fuel orifices diameter is first estimated and based on this value, the oxidizer orifice size is calculated to optimize the velocity-head ratio product</a:t>
            </a:r>
          </a:p>
          <a:p>
            <a:pPr marL="1365204" lvl="3" indent="-285636">
              <a:spcBef>
                <a:spcPts val="300"/>
              </a:spcBef>
              <a:buFont typeface="Arial" panose="020B0604020202020204" pitchFamily="34" charset="0"/>
              <a:buChar char="•"/>
            </a:pPr>
            <a:r>
              <a:rPr lang="en-US" noProof="0" dirty="0"/>
              <a:t>Injection angle: The injection angles are estimated considering a resultant momentum angle null</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79</a:t>
            </a:fld>
            <a:endParaRPr lang="en-US" noProof="0" dirty="0"/>
          </a:p>
        </p:txBody>
      </p:sp>
    </p:spTree>
    <p:extLst>
      <p:ext uri="{BB962C8B-B14F-4D97-AF65-F5344CB8AC3E}">
        <p14:creationId xmlns:p14="http://schemas.microsoft.com/office/powerpoint/2010/main" val="5991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17DA0-268E-64C2-5DE1-2B7625111E5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C99A643-D4E5-C1DC-E863-41EA2E792941}"/>
              </a:ext>
            </a:extLst>
          </p:cNvPr>
          <p:cNvSpPr>
            <a:spLocks noGrp="1"/>
          </p:cNvSpPr>
          <p:nvPr>
            <p:ph idx="1"/>
          </p:nvPr>
        </p:nvSpPr>
        <p:spPr/>
        <p:txBody>
          <a:bodyPr>
            <a:noAutofit/>
          </a:bodyPr>
          <a:lstStyle/>
          <a:p>
            <a:pPr marL="91440" indent="0">
              <a:buNone/>
            </a:pPr>
            <a:r>
              <a:rPr lang="en-US" noProof="0" dirty="0">
                <a:solidFill>
                  <a:schemeClr val="tx1"/>
                </a:solidFill>
              </a:rPr>
              <a:t>Objective: </a:t>
            </a:r>
            <a:r>
              <a:rPr lang="en-US" sz="2400" noProof="0" dirty="0">
                <a:solidFill>
                  <a:schemeClr val="tx1"/>
                </a:solidFill>
              </a:rPr>
              <a:t>To get good understanding of trajectories</a:t>
            </a:r>
            <a:endParaRPr lang="en-US" noProof="0" dirty="0"/>
          </a:p>
          <a:p>
            <a:r>
              <a:rPr lang="en-US" noProof="0" dirty="0"/>
              <a:t>Which launch site would you choose and why for:</a:t>
            </a:r>
          </a:p>
          <a:p>
            <a:pPr lvl="1"/>
            <a:r>
              <a:rPr lang="en-US" noProof="0" dirty="0"/>
              <a:t>GTO mission</a:t>
            </a:r>
          </a:p>
          <a:p>
            <a:pPr lvl="1"/>
            <a:r>
              <a:rPr lang="en-US" noProof="0" dirty="0"/>
              <a:t>ISS mission</a:t>
            </a:r>
          </a:p>
          <a:p>
            <a:pPr lvl="1"/>
            <a:r>
              <a:rPr lang="en-US" noProof="0" dirty="0"/>
              <a:t>SSO mission</a:t>
            </a:r>
          </a:p>
        </p:txBody>
      </p:sp>
      <p:sp>
        <p:nvSpPr>
          <p:cNvPr id="3" name="Titre 2">
            <a:extLst>
              <a:ext uri="{FF2B5EF4-FFF2-40B4-BE49-F238E27FC236}">
                <a16:creationId xmlns:a16="http://schemas.microsoft.com/office/drawing/2014/main" id="{1BD86891-1153-BD80-CFB0-C8D4574D6DD9}"/>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Launch Site is the best?</a:t>
            </a:r>
          </a:p>
        </p:txBody>
      </p:sp>
      <p:sp>
        <p:nvSpPr>
          <p:cNvPr id="6" name="Espace réservé du numéro de diapositive 5">
            <a:extLst>
              <a:ext uri="{FF2B5EF4-FFF2-40B4-BE49-F238E27FC236}">
                <a16:creationId xmlns:a16="http://schemas.microsoft.com/office/drawing/2014/main" id="{84B184EA-C7B5-47EE-066A-42E6B54D91C3}"/>
              </a:ext>
            </a:extLst>
          </p:cNvPr>
          <p:cNvSpPr>
            <a:spLocks noGrp="1"/>
          </p:cNvSpPr>
          <p:nvPr>
            <p:ph type="sldNum" sz="quarter" idx="12"/>
          </p:nvPr>
        </p:nvSpPr>
        <p:spPr/>
        <p:txBody>
          <a:bodyPr/>
          <a:lstStyle/>
          <a:p>
            <a:fld id="{E1E1CD7C-2161-7D43-862E-CE4C333CD873}" type="slidenum">
              <a:rPr lang="en-US" noProof="0" smtClean="0"/>
              <a:pPr/>
              <a:t>8</a:t>
            </a:fld>
            <a:endParaRPr lang="en-US" noProof="0" dirty="0"/>
          </a:p>
        </p:txBody>
      </p:sp>
      <p:sp>
        <p:nvSpPr>
          <p:cNvPr id="7" name="Google Shape;119;p5">
            <a:extLst>
              <a:ext uri="{FF2B5EF4-FFF2-40B4-BE49-F238E27FC236}">
                <a16:creationId xmlns:a16="http://schemas.microsoft.com/office/drawing/2014/main" id="{0A0B8E03-6C25-E0C7-2349-DA09A03C76BD}"/>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F4E5610C-ACED-9CD1-B818-CF824BEF5D64}"/>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spTree>
    <p:extLst>
      <p:ext uri="{BB962C8B-B14F-4D97-AF65-F5344CB8AC3E}">
        <p14:creationId xmlns:p14="http://schemas.microsoft.com/office/powerpoint/2010/main" val="940792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br>
              <a:rPr lang="en-US" noProof="0" dirty="0"/>
            </a:br>
            <a:r>
              <a:rPr lang="en-US" noProof="0" dirty="0"/>
              <a:t>Equipment layout exercise: First design iteration of 200 N thruster</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lstStyle/>
          <a:p>
            <a:pPr>
              <a:lnSpc>
                <a:spcPct val="110000"/>
              </a:lnSpc>
            </a:pPr>
            <a:r>
              <a:rPr lang="en-US" noProof="0" dirty="0"/>
              <a:t>Thruster design:</a:t>
            </a:r>
          </a:p>
          <a:p>
            <a:pPr marL="823583" lvl="1" indent="-285636">
              <a:spcBef>
                <a:spcPts val="300"/>
              </a:spcBef>
              <a:buFont typeface="Arial" panose="020B0604020202020204" pitchFamily="34" charset="0"/>
              <a:buChar char="•"/>
            </a:pPr>
            <a:r>
              <a:rPr lang="en-US" noProof="0" dirty="0"/>
              <a:t>Injector design?</a:t>
            </a:r>
          </a:p>
          <a:p>
            <a:pPr marL="1095312" lvl="2" indent="-285636">
              <a:spcBef>
                <a:spcPts val="300"/>
              </a:spcBef>
              <a:buFont typeface="Arial" panose="020B0604020202020204" pitchFamily="34" charset="0"/>
              <a:buChar char="•"/>
            </a:pPr>
            <a:r>
              <a:rPr lang="en-US" noProof="0" dirty="0"/>
              <a:t>Following constraints + steps need to be considered:</a:t>
            </a:r>
          </a:p>
          <a:p>
            <a:pPr marL="1365204" lvl="3" indent="-285636">
              <a:spcBef>
                <a:spcPts val="300"/>
              </a:spcBef>
              <a:buFont typeface="Arial" panose="020B0604020202020204" pitchFamily="34" charset="0"/>
              <a:buChar char="•"/>
            </a:pPr>
            <a:r>
              <a:rPr lang="en-US" noProof="0" dirty="0"/>
              <a:t>Orifice length: The orifice length should have a value above 15 times the orifice diameter according to NASA</a:t>
            </a:r>
          </a:p>
          <a:p>
            <a:pPr marL="1365204" lvl="3" indent="-285636">
              <a:spcBef>
                <a:spcPts val="300"/>
              </a:spcBef>
              <a:buFont typeface="Arial" panose="020B0604020202020204" pitchFamily="34" charset="0"/>
              <a:buChar char="•"/>
            </a:pPr>
            <a:r>
              <a:rPr lang="en-US" noProof="0" dirty="0"/>
              <a:t>Free stream length: For the hypergolic injector, the fuel </a:t>
            </a:r>
            <a:r>
              <a:rPr lang="en-US" noProof="0" dirty="0" err="1"/>
              <a:t>Lfs</a:t>
            </a:r>
            <a:r>
              <a:rPr lang="en-US" noProof="0" dirty="0"/>
              <a:t> ratio is fixed to 10 which imposes the oxidizer </a:t>
            </a:r>
            <a:r>
              <a:rPr lang="en-US" noProof="0" dirty="0" err="1"/>
              <a:t>Lfs</a:t>
            </a:r>
            <a:r>
              <a:rPr lang="en-US" noProof="0" dirty="0"/>
              <a:t> ratio</a:t>
            </a:r>
          </a:p>
          <a:p>
            <a:pPr marL="0" indent="0">
              <a:buNone/>
            </a:pPr>
            <a:endParaRPr lang="en-US" noProof="0" dirty="0"/>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80</a:t>
            </a:fld>
            <a:endParaRPr lang="en-US" noProof="0" dirty="0"/>
          </a:p>
        </p:txBody>
      </p:sp>
    </p:spTree>
    <p:extLst>
      <p:ext uri="{BB962C8B-B14F-4D97-AF65-F5344CB8AC3E}">
        <p14:creationId xmlns:p14="http://schemas.microsoft.com/office/powerpoint/2010/main" val="267873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chor="t"/>
          <a:lstStyle/>
          <a:p>
            <a:pPr marL="0" indent="0" algn="ctr">
              <a:spcBef>
                <a:spcPts val="300"/>
              </a:spcBef>
              <a:buNone/>
            </a:pPr>
            <a:r>
              <a:rPr lang="en-US" sz="2599" noProof="0" dirty="0"/>
              <a:t>Equipment layout exercise: First design iteration of 200 N thruster</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81</a:t>
            </a:fld>
            <a:endParaRPr lang="en-US" noProof="0" dirty="0"/>
          </a:p>
        </p:txBody>
      </p:sp>
      <p:pic>
        <p:nvPicPr>
          <p:cNvPr id="8" name="Grafik 7">
            <a:extLst>
              <a:ext uri="{FF2B5EF4-FFF2-40B4-BE49-F238E27FC236}">
                <a16:creationId xmlns:a16="http://schemas.microsoft.com/office/drawing/2014/main" id="{F5F442C9-CF31-49FF-AB6B-B9E9CEF0A79E}"/>
              </a:ext>
            </a:extLst>
          </p:cNvPr>
          <p:cNvPicPr>
            <a:picLocks noChangeAspect="1"/>
          </p:cNvPicPr>
          <p:nvPr/>
        </p:nvPicPr>
        <p:blipFill>
          <a:blip r:embed="rId2"/>
          <a:stretch>
            <a:fillRect/>
          </a:stretch>
        </p:blipFill>
        <p:spPr>
          <a:xfrm>
            <a:off x="1873314" y="2024613"/>
            <a:ext cx="8445375" cy="2808777"/>
          </a:xfrm>
          <a:prstGeom prst="rect">
            <a:avLst/>
          </a:prstGeom>
        </p:spPr>
      </p:pic>
    </p:spTree>
    <p:extLst>
      <p:ext uri="{BB962C8B-B14F-4D97-AF65-F5344CB8AC3E}">
        <p14:creationId xmlns:p14="http://schemas.microsoft.com/office/powerpoint/2010/main" val="2262061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4DC8E-A416-481E-A2FE-2F7A2FCEA50A}"/>
              </a:ext>
            </a:extLst>
          </p:cNvPr>
          <p:cNvSpPr>
            <a:spLocks noGrp="1"/>
          </p:cNvSpPr>
          <p:nvPr>
            <p:ph type="title"/>
          </p:nvPr>
        </p:nvSpPr>
        <p:spPr/>
        <p:txBody>
          <a:bodyPr>
            <a:normAutofit fontScale="90000"/>
          </a:bodyPr>
          <a:lstStyle/>
          <a:p>
            <a:r>
              <a:rPr lang="en-US" noProof="0" dirty="0"/>
              <a:t>SW 1: Spacecraft Subsystems I - Propulsion Exercise</a:t>
            </a:r>
          </a:p>
        </p:txBody>
      </p:sp>
      <p:sp>
        <p:nvSpPr>
          <p:cNvPr id="3" name="Inhaltsplatzhalter 2">
            <a:extLst>
              <a:ext uri="{FF2B5EF4-FFF2-40B4-BE49-F238E27FC236}">
                <a16:creationId xmlns:a16="http://schemas.microsoft.com/office/drawing/2014/main" id="{740760AA-A5F5-48BF-B198-40AF1E9CA89F}"/>
              </a:ext>
            </a:extLst>
          </p:cNvPr>
          <p:cNvSpPr>
            <a:spLocks noGrp="1"/>
          </p:cNvSpPr>
          <p:nvPr>
            <p:ph idx="1"/>
          </p:nvPr>
        </p:nvSpPr>
        <p:spPr/>
        <p:txBody>
          <a:bodyPr anchor="ctr"/>
          <a:lstStyle/>
          <a:p>
            <a:pPr marL="0" indent="0" algn="ctr">
              <a:spcBef>
                <a:spcPts val="300"/>
              </a:spcBef>
              <a:buNone/>
            </a:pPr>
            <a:r>
              <a:rPr lang="en-US" sz="2599" noProof="0" dirty="0"/>
              <a:t>Equipment layout exercise: First design iteration of 200 N thruster</a:t>
            </a:r>
          </a:p>
          <a:p>
            <a:pPr marL="0" indent="0" algn="ctr">
              <a:spcBef>
                <a:spcPts val="300"/>
              </a:spcBef>
              <a:buNone/>
            </a:pPr>
            <a:endParaRPr lang="en-US" sz="2599" noProof="0" dirty="0"/>
          </a:p>
          <a:p>
            <a:pPr marL="0" indent="0" algn="ctr">
              <a:spcBef>
                <a:spcPts val="300"/>
              </a:spcBef>
              <a:buNone/>
            </a:pPr>
            <a:r>
              <a:rPr lang="en-US" sz="2599" noProof="0" dirty="0"/>
              <a:t>Ready for 3D printing (choosing good material) + </a:t>
            </a:r>
          </a:p>
          <a:p>
            <a:pPr marL="0" indent="0" algn="ctr">
              <a:spcBef>
                <a:spcPts val="300"/>
              </a:spcBef>
              <a:buNone/>
            </a:pPr>
            <a:r>
              <a:rPr lang="en-US" sz="2599" noProof="0" dirty="0"/>
              <a:t>respecting post manufacturing inspection / cleaning </a:t>
            </a:r>
          </a:p>
        </p:txBody>
      </p:sp>
      <p:sp>
        <p:nvSpPr>
          <p:cNvPr id="4" name="Datumsplatzhalter 3">
            <a:extLst>
              <a:ext uri="{FF2B5EF4-FFF2-40B4-BE49-F238E27FC236}">
                <a16:creationId xmlns:a16="http://schemas.microsoft.com/office/drawing/2014/main" id="{037D528E-ACB4-48F0-8DE8-BCC812E064CE}"/>
              </a:ext>
            </a:extLst>
          </p:cNvPr>
          <p:cNvSpPr>
            <a:spLocks noGrp="1"/>
          </p:cNvSpPr>
          <p:nvPr>
            <p:ph type="dt" sz="half" idx="10"/>
          </p:nvPr>
        </p:nvSpPr>
        <p:spPr/>
        <p:txBody>
          <a:bodyPr/>
          <a:lstStyle/>
          <a:p>
            <a:fld id="{360162FC-E8FF-4D52-8F53-8F2A2A3AD348}" type="datetime1">
              <a:rPr lang="en-US" noProof="0" smtClean="0"/>
              <a:t>3/4/2025</a:t>
            </a:fld>
            <a:endParaRPr lang="en-US" noProof="0" dirty="0"/>
          </a:p>
        </p:txBody>
      </p:sp>
      <p:sp>
        <p:nvSpPr>
          <p:cNvPr id="5" name="Fußzeilenplatzhalter 4">
            <a:extLst>
              <a:ext uri="{FF2B5EF4-FFF2-40B4-BE49-F238E27FC236}">
                <a16:creationId xmlns:a16="http://schemas.microsoft.com/office/drawing/2014/main" id="{08E74E48-59A4-48C1-9349-17585C2C4370}"/>
              </a:ext>
            </a:extLst>
          </p:cNvPr>
          <p:cNvSpPr>
            <a:spLocks noGrp="1"/>
          </p:cNvSpPr>
          <p:nvPr>
            <p:ph type="ftr" sz="quarter" idx="11"/>
          </p:nvPr>
        </p:nvSpPr>
        <p:spPr/>
        <p:txBody>
          <a:bodyPr/>
          <a:lstStyle/>
          <a:p>
            <a:pPr algn="l" defTabSz="914034">
              <a:defRPr/>
            </a:pPr>
            <a:r>
              <a:rPr lang="en-US" noProof="0" dirty="0">
                <a:solidFill>
                  <a:prstClr val="black"/>
                </a:solidFill>
                <a:latin typeface="Arial"/>
              </a:rPr>
              <a:t>ETH | Space – INTERNAL</a:t>
            </a:r>
          </a:p>
        </p:txBody>
      </p:sp>
      <p:sp>
        <p:nvSpPr>
          <p:cNvPr id="6" name="Foliennummernplatzhalter 5">
            <a:extLst>
              <a:ext uri="{FF2B5EF4-FFF2-40B4-BE49-F238E27FC236}">
                <a16:creationId xmlns:a16="http://schemas.microsoft.com/office/drawing/2014/main" id="{18AC7B1B-E6B5-4E55-8575-D14EAC37E40E}"/>
              </a:ext>
            </a:extLst>
          </p:cNvPr>
          <p:cNvSpPr>
            <a:spLocks noGrp="1"/>
          </p:cNvSpPr>
          <p:nvPr>
            <p:ph type="sldNum" sz="quarter" idx="12"/>
          </p:nvPr>
        </p:nvSpPr>
        <p:spPr/>
        <p:txBody>
          <a:bodyPr/>
          <a:lstStyle/>
          <a:p>
            <a:fld id="{5ACA52AF-F19D-405C-AD5F-7D94B96A5CC3}" type="slidenum">
              <a:rPr lang="en-US" noProof="0" smtClean="0"/>
              <a:t>82</a:t>
            </a:fld>
            <a:endParaRPr lang="en-US" noProof="0" dirty="0"/>
          </a:p>
        </p:txBody>
      </p:sp>
    </p:spTree>
    <p:extLst>
      <p:ext uri="{BB962C8B-B14F-4D97-AF65-F5344CB8AC3E}">
        <p14:creationId xmlns:p14="http://schemas.microsoft.com/office/powerpoint/2010/main" val="6747636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C04D4F0-9F00-D043-B80F-52268AB0057D}"/>
              </a:ext>
            </a:extLst>
          </p:cNvPr>
          <p:cNvSpPr>
            <a:spLocks noGrp="1"/>
          </p:cNvSpPr>
          <p:nvPr>
            <p:ph idx="1"/>
          </p:nvPr>
        </p:nvSpPr>
        <p:spPr/>
        <p:txBody>
          <a:bodyPr>
            <a:noAutofit/>
          </a:bodyPr>
          <a:lstStyle/>
          <a:p>
            <a:pPr marL="91440" indent="0">
              <a:buNone/>
            </a:pPr>
            <a:r>
              <a:rPr lang="en-US" sz="2400" noProof="0" dirty="0">
                <a:solidFill>
                  <a:schemeClr val="tx1"/>
                </a:solidFill>
              </a:rPr>
              <a:t>Objective: </a:t>
            </a:r>
            <a:r>
              <a:rPr lang="en-US" noProof="0" dirty="0">
                <a:solidFill>
                  <a:schemeClr val="tx1"/>
                </a:solidFill>
              </a:rPr>
              <a:t>What do we know on Teammates </a:t>
            </a:r>
          </a:p>
          <a:p>
            <a:r>
              <a:rPr lang="en-US" noProof="0" dirty="0"/>
              <a:t>What would be the most audacious thing that you have every done?</a:t>
            </a:r>
            <a:br>
              <a:rPr lang="en-US" noProof="0" dirty="0"/>
            </a:br>
            <a:r>
              <a:rPr lang="en-US" noProof="0" dirty="0"/>
              <a:t>Parachute jump</a:t>
            </a:r>
          </a:p>
          <a:p>
            <a:r>
              <a:rPr lang="en-US" noProof="0" dirty="0"/>
              <a:t>What song could you sing? Never ask me to sing!</a:t>
            </a:r>
          </a:p>
          <a:p>
            <a:r>
              <a:rPr lang="en-US" noProof="0" dirty="0"/>
              <a:t>What is your favorite holiday destination? Bicycle trips in the Alpes</a:t>
            </a:r>
          </a:p>
          <a:p>
            <a:r>
              <a:rPr lang="en-US" noProof="0" dirty="0"/>
              <a:t>If you could interview anyone famous (dead or alive, real or fiction) who would that be? No interest</a:t>
            </a:r>
          </a:p>
          <a:p>
            <a:r>
              <a:rPr lang="en-US" noProof="0" dirty="0"/>
              <a:t>What person has influenced you the most? Apart from my parents it is Richard </a:t>
            </a:r>
            <a:r>
              <a:rPr lang="en-US" noProof="0" dirty="0" err="1"/>
              <a:t>Nerurkar</a:t>
            </a:r>
            <a:r>
              <a:rPr lang="en-US" noProof="0" dirty="0"/>
              <a:t> who initiated my interest in running</a:t>
            </a:r>
          </a:p>
        </p:txBody>
      </p:sp>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1206000" y="176400"/>
            <a:ext cx="5400000" cy="1430337"/>
          </a:xfrm>
          <a:solidFill>
            <a:schemeClr val="tx1"/>
          </a:solidFill>
        </p:spPr>
        <p:txBody>
          <a:bodyPr anchor="ctr">
            <a:normAutofit/>
          </a:bodyPr>
          <a:lstStyle/>
          <a:p>
            <a:r>
              <a:rPr lang="en-US" noProof="0" dirty="0">
                <a:solidFill>
                  <a:schemeClr val="bg1"/>
                </a:solidFill>
              </a:rPr>
              <a:t>What do we know on Teammates?</a:t>
            </a:r>
          </a:p>
        </p:txBody>
      </p:sp>
      <p:sp>
        <p:nvSpPr>
          <p:cNvPr id="4" name="Espace réservé de la date 3">
            <a:extLst>
              <a:ext uri="{FF2B5EF4-FFF2-40B4-BE49-F238E27FC236}">
                <a16:creationId xmlns:a16="http://schemas.microsoft.com/office/drawing/2014/main" id="{CF0AD287-D36E-824B-97DA-B5B92B429141}"/>
              </a:ext>
            </a:extLst>
          </p:cNvPr>
          <p:cNvSpPr>
            <a:spLocks noGrp="1"/>
          </p:cNvSpPr>
          <p:nvPr>
            <p:ph type="dt" sz="half" idx="10"/>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en-US" noProof="0" smtClean="0"/>
              <a:pPr/>
              <a:t>83</a:t>
            </a:fld>
            <a:endParaRPr lang="en-US" noProof="0" dirty="0"/>
          </a:p>
        </p:txBody>
      </p:sp>
      <p:sp>
        <p:nvSpPr>
          <p:cNvPr id="7" name="Google Shape;119;p5">
            <a:extLst>
              <a:ext uri="{FF2B5EF4-FFF2-40B4-BE49-F238E27FC236}">
                <a16:creationId xmlns:a16="http://schemas.microsoft.com/office/drawing/2014/main" id="{A4BAE04F-099F-42CA-AA93-ECEA2FDF3970}"/>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7F089A66-2ECF-42BF-9CE6-A196B9D774E5}"/>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1 – Personalities &amp; Icebreaker</a:t>
            </a:r>
          </a:p>
        </p:txBody>
      </p:sp>
    </p:spTree>
    <p:extLst>
      <p:ext uri="{BB962C8B-B14F-4D97-AF65-F5344CB8AC3E}">
        <p14:creationId xmlns:p14="http://schemas.microsoft.com/office/powerpoint/2010/main" val="360852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05C63-B48F-19DD-7C3F-546907E1DEF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9E9F6BE-8AA3-2C79-3A03-74665BD88C11}"/>
              </a:ext>
            </a:extLst>
          </p:cNvPr>
          <p:cNvSpPr>
            <a:spLocks noGrp="1"/>
          </p:cNvSpPr>
          <p:nvPr>
            <p:ph type="title"/>
          </p:nvPr>
        </p:nvSpPr>
        <p:spPr>
          <a:xfrm>
            <a:off x="1206000" y="176400"/>
            <a:ext cx="5400000" cy="1430337"/>
          </a:xfrm>
          <a:solidFill>
            <a:schemeClr val="tx1"/>
          </a:solidFill>
        </p:spPr>
        <p:txBody>
          <a:bodyPr anchor="ctr">
            <a:noAutofit/>
          </a:bodyPr>
          <a:lstStyle/>
          <a:p>
            <a:r>
              <a:rPr lang="en-US" sz="3800" noProof="0" dirty="0">
                <a:solidFill>
                  <a:schemeClr val="bg1"/>
                </a:solidFill>
              </a:rPr>
              <a:t>Which Launch Site is the best?</a:t>
            </a:r>
          </a:p>
        </p:txBody>
      </p:sp>
      <p:sp>
        <p:nvSpPr>
          <p:cNvPr id="6" name="Espace réservé du numéro de diapositive 5">
            <a:extLst>
              <a:ext uri="{FF2B5EF4-FFF2-40B4-BE49-F238E27FC236}">
                <a16:creationId xmlns:a16="http://schemas.microsoft.com/office/drawing/2014/main" id="{7C244A34-FEE5-D11B-3358-0A36D9ADB44F}"/>
              </a:ext>
            </a:extLst>
          </p:cNvPr>
          <p:cNvSpPr>
            <a:spLocks noGrp="1"/>
          </p:cNvSpPr>
          <p:nvPr>
            <p:ph type="sldNum" sz="quarter" idx="12"/>
          </p:nvPr>
        </p:nvSpPr>
        <p:spPr/>
        <p:txBody>
          <a:bodyPr/>
          <a:lstStyle/>
          <a:p>
            <a:fld id="{E1E1CD7C-2161-7D43-862E-CE4C333CD873}" type="slidenum">
              <a:rPr lang="en-US" noProof="0" smtClean="0"/>
              <a:pPr/>
              <a:t>9</a:t>
            </a:fld>
            <a:endParaRPr lang="en-US" noProof="0" dirty="0"/>
          </a:p>
        </p:txBody>
      </p:sp>
      <p:sp>
        <p:nvSpPr>
          <p:cNvPr id="7" name="Google Shape;119;p5">
            <a:extLst>
              <a:ext uri="{FF2B5EF4-FFF2-40B4-BE49-F238E27FC236}">
                <a16:creationId xmlns:a16="http://schemas.microsoft.com/office/drawing/2014/main" id="{0904B1C7-59DA-48CB-ADE3-B4EA3965C0AF}"/>
              </a:ext>
            </a:extLst>
          </p:cNvPr>
          <p:cNvSpPr/>
          <p:nvPr/>
        </p:nvSpPr>
        <p:spPr>
          <a:xfrm rot="5400000">
            <a:off x="9106960" y="3656689"/>
            <a:ext cx="5486400" cy="395519"/>
          </a:xfrm>
          <a:prstGeom prst="rect">
            <a:avLst/>
          </a:prstGeom>
          <a:solidFill>
            <a:srgbClr val="00A79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Space Propulsion ENG-510</a:t>
            </a:r>
          </a:p>
        </p:txBody>
      </p:sp>
      <p:sp>
        <p:nvSpPr>
          <p:cNvPr id="8" name="Google Shape;119;p5">
            <a:extLst>
              <a:ext uri="{FF2B5EF4-FFF2-40B4-BE49-F238E27FC236}">
                <a16:creationId xmlns:a16="http://schemas.microsoft.com/office/drawing/2014/main" id="{BC8CB8B8-131B-1887-F2D6-A0C623F1B9BD}"/>
              </a:ext>
            </a:extLst>
          </p:cNvPr>
          <p:cNvSpPr/>
          <p:nvPr/>
        </p:nvSpPr>
        <p:spPr>
          <a:xfrm rot="16200000">
            <a:off x="-2178160" y="3433489"/>
            <a:ext cx="5040000" cy="395519"/>
          </a:xfrm>
          <a:prstGeom prst="rect">
            <a:avLst/>
          </a:prstGeom>
          <a:solidFill>
            <a:srgbClr val="E306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667"/>
              <a:buFont typeface="Arial"/>
              <a:buNone/>
              <a:tabLst/>
              <a:defRPr/>
            </a:pPr>
            <a:r>
              <a:rPr lang="en-US" sz="2400" b="1" noProof="0" dirty="0">
                <a:solidFill>
                  <a:schemeClr val="bg1"/>
                </a:solidFill>
              </a:rPr>
              <a:t>L2</a:t>
            </a:r>
            <a:r>
              <a:rPr kumimoji="0" lang="en-US" sz="2400" b="1" i="0" u="none" strike="noStrike" kern="0" cap="none" spc="0" normalizeH="0" baseline="0" noProof="0" dirty="0">
                <a:ln>
                  <a:noFill/>
                </a:ln>
                <a:solidFill>
                  <a:schemeClr val="bg1"/>
                </a:solidFill>
                <a:effectLst/>
                <a:uLnTx/>
                <a:uFillTx/>
                <a:latin typeface="Arial"/>
                <a:ea typeface="Arial"/>
                <a:cs typeface="Arial"/>
                <a:sym typeface="Arial"/>
              </a:rPr>
              <a:t> – ∆v &amp; LEO Capsule</a:t>
            </a:r>
          </a:p>
        </p:txBody>
      </p:sp>
      <p:pic>
        <p:nvPicPr>
          <p:cNvPr id="4" name="Grafik 3">
            <a:extLst>
              <a:ext uri="{FF2B5EF4-FFF2-40B4-BE49-F238E27FC236}">
                <a16:creationId xmlns:a16="http://schemas.microsoft.com/office/drawing/2014/main" id="{A1A36B1C-1457-2E49-0980-6C5605BE28AF}"/>
              </a:ext>
            </a:extLst>
          </p:cNvPr>
          <p:cNvPicPr>
            <a:picLocks noChangeAspect="1"/>
          </p:cNvPicPr>
          <p:nvPr/>
        </p:nvPicPr>
        <p:blipFill>
          <a:blip r:embed="rId2"/>
          <a:stretch>
            <a:fillRect/>
          </a:stretch>
        </p:blipFill>
        <p:spPr>
          <a:xfrm>
            <a:off x="1956810" y="2084916"/>
            <a:ext cx="8278380" cy="4706007"/>
          </a:xfrm>
          <a:prstGeom prst="rect">
            <a:avLst/>
          </a:prstGeom>
        </p:spPr>
      </p:pic>
      <p:sp>
        <p:nvSpPr>
          <p:cNvPr id="2" name="Multiplikationszeichen 1">
            <a:extLst>
              <a:ext uri="{FF2B5EF4-FFF2-40B4-BE49-F238E27FC236}">
                <a16:creationId xmlns:a16="http://schemas.microsoft.com/office/drawing/2014/main" id="{CF5359A9-1659-4E66-A4D7-5BD62A491C3E}"/>
              </a:ext>
            </a:extLst>
          </p:cNvPr>
          <p:cNvSpPr/>
          <p:nvPr/>
        </p:nvSpPr>
        <p:spPr>
          <a:xfrm>
            <a:off x="4856480" y="4194080"/>
            <a:ext cx="497840" cy="4876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rechts 4">
            <a:extLst>
              <a:ext uri="{FF2B5EF4-FFF2-40B4-BE49-F238E27FC236}">
                <a16:creationId xmlns:a16="http://schemas.microsoft.com/office/drawing/2014/main" id="{0A57E478-4E1C-4272-889F-36739E5CAC73}"/>
              </a:ext>
            </a:extLst>
          </p:cNvPr>
          <p:cNvSpPr/>
          <p:nvPr/>
        </p:nvSpPr>
        <p:spPr>
          <a:xfrm>
            <a:off x="5354320" y="4331240"/>
            <a:ext cx="395520" cy="213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0DF43F31-53A1-4531-A6E1-5D090C05759F}"/>
              </a:ext>
            </a:extLst>
          </p:cNvPr>
          <p:cNvSpPr/>
          <p:nvPr/>
        </p:nvSpPr>
        <p:spPr>
          <a:xfrm>
            <a:off x="5756088" y="4194080"/>
            <a:ext cx="849912" cy="461665"/>
          </a:xfrm>
          <a:prstGeom prst="rect">
            <a:avLst/>
          </a:prstGeom>
          <a:noFill/>
        </p:spPr>
        <p:txBody>
          <a:bodyPr wrap="none" lIns="91440" tIns="45720" rIns="91440" bIns="45720">
            <a:spAutoFit/>
          </a:bodyPr>
          <a:lstStyle/>
          <a:p>
            <a:pPr algn="ctr"/>
            <a:r>
              <a:rPr lang="de-DE" sz="2400" b="1" cap="none" spc="0" dirty="0">
                <a:ln w="0"/>
                <a:solidFill>
                  <a:schemeClr val="accent1"/>
                </a:solidFill>
                <a:effectLst>
                  <a:outerShdw blurRad="38100" dist="25400" dir="5400000" algn="ctr" rotWithShape="0">
                    <a:srgbClr val="6E747A">
                      <a:alpha val="43000"/>
                    </a:srgbClr>
                  </a:outerShdw>
                </a:effectLst>
              </a:rPr>
              <a:t>GTO</a:t>
            </a:r>
          </a:p>
        </p:txBody>
      </p:sp>
      <p:sp>
        <p:nvSpPr>
          <p:cNvPr id="10" name="Multiplikationszeichen 9">
            <a:extLst>
              <a:ext uri="{FF2B5EF4-FFF2-40B4-BE49-F238E27FC236}">
                <a16:creationId xmlns:a16="http://schemas.microsoft.com/office/drawing/2014/main" id="{28C297EE-1E0C-49BF-B777-2A36095CFFF9}"/>
              </a:ext>
            </a:extLst>
          </p:cNvPr>
          <p:cNvSpPr/>
          <p:nvPr/>
        </p:nvSpPr>
        <p:spPr>
          <a:xfrm>
            <a:off x="4358640" y="3360630"/>
            <a:ext cx="497840" cy="487680"/>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A57C5BE8-B929-499D-93F9-274433D4D506}"/>
              </a:ext>
            </a:extLst>
          </p:cNvPr>
          <p:cNvSpPr/>
          <p:nvPr/>
        </p:nvSpPr>
        <p:spPr>
          <a:xfrm rot="19076176">
            <a:off x="4689352" y="3253949"/>
            <a:ext cx="395520" cy="2133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B78C7C64-7E34-457A-AF30-52273B447781}"/>
              </a:ext>
            </a:extLst>
          </p:cNvPr>
          <p:cNvSpPr/>
          <p:nvPr/>
        </p:nvSpPr>
        <p:spPr>
          <a:xfrm>
            <a:off x="4179334" y="3041736"/>
            <a:ext cx="679994" cy="461665"/>
          </a:xfrm>
          <a:prstGeom prst="rect">
            <a:avLst/>
          </a:prstGeom>
          <a:noFill/>
        </p:spPr>
        <p:txBody>
          <a:bodyPr wrap="none" lIns="91440" tIns="45720" rIns="91440" bIns="45720">
            <a:spAutoFit/>
          </a:bodyPr>
          <a:lstStyle/>
          <a:p>
            <a:pPr algn="ctr"/>
            <a:r>
              <a:rPr lang="de-DE" sz="2400" b="1" cap="none" spc="0" dirty="0">
                <a:ln w="0"/>
                <a:solidFill>
                  <a:srgbClr val="92D050"/>
                </a:solidFill>
                <a:effectLst>
                  <a:outerShdw blurRad="38100" dist="25400" dir="5400000" algn="ctr" rotWithShape="0">
                    <a:srgbClr val="6E747A">
                      <a:alpha val="43000"/>
                    </a:srgbClr>
                  </a:outerShdw>
                </a:effectLst>
              </a:rPr>
              <a:t>ISS</a:t>
            </a:r>
          </a:p>
        </p:txBody>
      </p:sp>
      <p:sp>
        <p:nvSpPr>
          <p:cNvPr id="13" name="Multiplikationszeichen 12">
            <a:extLst>
              <a:ext uri="{FF2B5EF4-FFF2-40B4-BE49-F238E27FC236}">
                <a16:creationId xmlns:a16="http://schemas.microsoft.com/office/drawing/2014/main" id="{364F7981-1F89-4700-8184-23095677E5F2}"/>
              </a:ext>
            </a:extLst>
          </p:cNvPr>
          <p:cNvSpPr/>
          <p:nvPr/>
        </p:nvSpPr>
        <p:spPr>
          <a:xfrm>
            <a:off x="4763756" y="4205514"/>
            <a:ext cx="497840" cy="487680"/>
          </a:xfrm>
          <a:prstGeom prst="mathMultiply">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2B376161-EBD3-46FA-B33D-F696E6F74D13}"/>
              </a:ext>
            </a:extLst>
          </p:cNvPr>
          <p:cNvSpPr/>
          <p:nvPr/>
        </p:nvSpPr>
        <p:spPr>
          <a:xfrm rot="19076176">
            <a:off x="5094468" y="4098833"/>
            <a:ext cx="395520" cy="2133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7A8844D6-A475-4B90-9684-6AD1A3CD0B24}"/>
              </a:ext>
            </a:extLst>
          </p:cNvPr>
          <p:cNvSpPr/>
          <p:nvPr/>
        </p:nvSpPr>
        <p:spPr>
          <a:xfrm>
            <a:off x="4584450" y="3886620"/>
            <a:ext cx="679994" cy="461665"/>
          </a:xfrm>
          <a:prstGeom prst="rect">
            <a:avLst/>
          </a:prstGeom>
          <a:noFill/>
        </p:spPr>
        <p:txBody>
          <a:bodyPr wrap="none" lIns="91440" tIns="45720" rIns="91440" bIns="45720">
            <a:spAutoFit/>
          </a:bodyPr>
          <a:lstStyle/>
          <a:p>
            <a:pPr algn="ctr"/>
            <a:r>
              <a:rPr lang="de-DE" sz="2400" b="1" cap="none" spc="0" dirty="0">
                <a:ln w="0"/>
                <a:solidFill>
                  <a:srgbClr val="92D050"/>
                </a:solidFill>
                <a:effectLst>
                  <a:outerShdw blurRad="38100" dist="25400" dir="5400000" algn="ctr" rotWithShape="0">
                    <a:srgbClr val="6E747A">
                      <a:alpha val="43000"/>
                    </a:srgbClr>
                  </a:outerShdw>
                </a:effectLst>
              </a:rPr>
              <a:t>ISS</a:t>
            </a:r>
          </a:p>
        </p:txBody>
      </p:sp>
      <p:sp>
        <p:nvSpPr>
          <p:cNvPr id="16" name="Multiplikationszeichen 15">
            <a:extLst>
              <a:ext uri="{FF2B5EF4-FFF2-40B4-BE49-F238E27FC236}">
                <a16:creationId xmlns:a16="http://schemas.microsoft.com/office/drawing/2014/main" id="{EE6C5D44-B370-4DE8-91E4-CF9A9EB01FB9}"/>
              </a:ext>
            </a:extLst>
          </p:cNvPr>
          <p:cNvSpPr/>
          <p:nvPr/>
        </p:nvSpPr>
        <p:spPr>
          <a:xfrm>
            <a:off x="6024771" y="2669089"/>
            <a:ext cx="497840" cy="487680"/>
          </a:xfrm>
          <a:prstGeom prst="mathMultipl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243474CD-D259-4C8F-A90D-3981B2CD5B25}"/>
              </a:ext>
            </a:extLst>
          </p:cNvPr>
          <p:cNvSpPr/>
          <p:nvPr/>
        </p:nvSpPr>
        <p:spPr>
          <a:xfrm rot="16200000">
            <a:off x="6075931" y="2439981"/>
            <a:ext cx="395520" cy="2133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06846A1A-4EB6-4B27-AF0A-48F276D22264}"/>
              </a:ext>
            </a:extLst>
          </p:cNvPr>
          <p:cNvSpPr/>
          <p:nvPr/>
        </p:nvSpPr>
        <p:spPr>
          <a:xfrm>
            <a:off x="5332898" y="2677833"/>
            <a:ext cx="833883" cy="461665"/>
          </a:xfrm>
          <a:prstGeom prst="rect">
            <a:avLst/>
          </a:prstGeom>
          <a:noFill/>
        </p:spPr>
        <p:txBody>
          <a:bodyPr wrap="none" lIns="91440" tIns="45720" rIns="91440" bIns="45720">
            <a:spAutoFit/>
          </a:bodyPr>
          <a:lstStyle/>
          <a:p>
            <a:pPr algn="ctr"/>
            <a:r>
              <a:rPr lang="de-DE" sz="2400" b="1" dirty="0">
                <a:ln w="0"/>
                <a:solidFill>
                  <a:srgbClr val="FFC000"/>
                </a:solidFill>
                <a:effectLst>
                  <a:outerShdw blurRad="38100" dist="25400" dir="5400000" algn="ctr" rotWithShape="0">
                    <a:srgbClr val="6E747A">
                      <a:alpha val="43000"/>
                    </a:srgbClr>
                  </a:outerShdw>
                </a:effectLst>
              </a:rPr>
              <a:t>SSO</a:t>
            </a:r>
            <a:endParaRPr lang="de-DE" sz="2400" b="1" cap="none" spc="0" dirty="0">
              <a:ln w="0"/>
              <a:solidFill>
                <a:srgbClr val="FFC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822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p:bldP spid="10" grpId="0" animBg="1"/>
      <p:bldP spid="11" grpId="0" animBg="1"/>
      <p:bldP spid="12" grpId="0"/>
      <p:bldP spid="13" grpId="0" animBg="1"/>
      <p:bldP spid="14" grpId="0" animBg="1"/>
      <p:bldP spid="15" grpId="0"/>
      <p:bldP spid="16" grpId="0" animBg="1"/>
      <p:bldP spid="17" grpId="0" animBg="1"/>
      <p:bldP spid="18" grpId="0"/>
    </p:bldLst>
  </p:timing>
</p:sld>
</file>

<file path=ppt/theme/theme1.xml><?xml version="1.0" encoding="utf-8"?>
<a:theme xmlns:a="http://schemas.openxmlformats.org/drawingml/2006/main" name="EPFL eSpace">
  <a:themeElements>
    <a:clrScheme name="EPFL">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4843</Words>
  <Application>Microsoft Office PowerPoint</Application>
  <PresentationFormat>Breitbild</PresentationFormat>
  <Paragraphs>816</Paragraphs>
  <Slides>83</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83</vt:i4>
      </vt:variant>
    </vt:vector>
  </HeadingPairs>
  <TitlesOfParts>
    <vt:vector size="90" baseType="lpstr">
      <vt:lpstr>Libre Franklin</vt:lpstr>
      <vt:lpstr>Arial</vt:lpstr>
      <vt:lpstr>Noto Sans Symbols</vt:lpstr>
      <vt:lpstr>Calibri</vt:lpstr>
      <vt:lpstr>Cambria Math</vt:lpstr>
      <vt:lpstr>Microsoft Sans Serif</vt:lpstr>
      <vt:lpstr>EPFL eSpace</vt:lpstr>
      <vt:lpstr>EPFL  Space Center eSpace</vt:lpstr>
      <vt:lpstr>Lecture # 2 Exercise</vt:lpstr>
      <vt:lpstr>Which Spacecraft can reach Moon?</vt:lpstr>
      <vt:lpstr>Which Spacecraft can reach Moon?</vt:lpstr>
      <vt:lpstr>Which Spacecraft can reach Moon?</vt:lpstr>
      <vt:lpstr>Which Spacecraft can reach Moon?</vt:lpstr>
      <vt:lpstr>Which Spacecraft can reach Moon?</vt:lpstr>
      <vt:lpstr>Which Launch Site is the best?</vt:lpstr>
      <vt:lpstr>Which Launch Site is the best?</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Which Propulsion System for LEO Capsule?</vt:lpstr>
      <vt:lpstr>Lecture # 2 Back-up</vt:lpstr>
      <vt:lpstr>SW 1: Spacecraft Subsystems I - Propulsion Exercise Propulsion system selection exercise: LEO cargo return capsule</vt:lpstr>
      <vt:lpstr>Which Propulsion System for LEO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Which Propulsion System for LEO Capsule?</vt:lpstr>
      <vt:lpstr>SW 1: Spacecraft Subsystems I - Propulsion Exercise Propulsion system selection exercise: LEO cargo return capsule</vt:lpstr>
      <vt:lpstr>SW 1: Spacecraft Subsystems I - Propulsion Exercise Propulsion system selection exercise: LEO cargo return capsule</vt:lpstr>
      <vt:lpstr>SW 1: Spacecraft Subsystems I - Propulsion Exercise Equipment layout exercise: First design iteration of 200 N thruster</vt:lpstr>
      <vt:lpstr>SW 1: Spacecraft Subsystems I - Propulsion Exercise Equipment layout exercise: First design iteration of 200 N thruster </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 Equipment layout exercise: First design iteration of 200 N thruster</vt:lpstr>
      <vt:lpstr>SW 1: Spacecraft Subsystems I - Propulsion Exercise</vt:lpstr>
      <vt:lpstr>SW 1: Spacecraft Subsystems I - Propulsion Exercise</vt:lpstr>
      <vt:lpstr>What do we know on Teammates?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EPFL Space Center eSpace</dc:title>
  <dc:creator>Andrew Crawford</dc:creator>
  <cp:lastModifiedBy>Jaeger, Markus</cp:lastModifiedBy>
  <cp:revision>97</cp:revision>
  <cp:lastPrinted>2024-02-20T05:07:52Z</cp:lastPrinted>
  <dcterms:created xsi:type="dcterms:W3CDTF">2019-11-01T10:56:50Z</dcterms:created>
  <dcterms:modified xsi:type="dcterms:W3CDTF">2025-03-04T03:52:48Z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759ad60f-940b-4c70-81a9-ac559461b0e8</vt:lpwstr>
  </property>
  <property fmtid="{D5CDD505-2E9C-101B-9397-08002B2CF9AE}" pid="3" name="TaggedBy">
    <vt:lpwstr>JAMA188</vt:lpwstr>
  </property>
  <property fmtid="{D5CDD505-2E9C-101B-9397-08002B2CF9AE}" pid="4" name="L">
    <vt:lpwstr>XXPRI</vt:lpwstr>
  </property>
  <property fmtid="{D5CDD505-2E9C-101B-9397-08002B2CF9AE}" pid="5" name="STAMP">
    <vt:lpwstr>NO</vt:lpwstr>
  </property>
</Properties>
</file>